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71" r:id="rId4"/>
    <p:sldId id="258" r:id="rId5"/>
    <p:sldId id="259" r:id="rId6"/>
    <p:sldId id="260" r:id="rId7"/>
    <p:sldId id="261" r:id="rId8"/>
    <p:sldId id="263" r:id="rId9"/>
    <p:sldId id="262" r:id="rId10"/>
    <p:sldId id="264" r:id="rId11"/>
    <p:sldId id="265" r:id="rId12"/>
    <p:sldId id="277" r:id="rId13"/>
    <p:sldId id="278" r:id="rId14"/>
    <p:sldId id="279" r:id="rId15"/>
    <p:sldId id="269" r:id="rId16"/>
    <p:sldId id="273" r:id="rId17"/>
    <p:sldId id="272" r:id="rId18"/>
    <p:sldId id="274" r:id="rId19"/>
    <p:sldId id="270" r:id="rId20"/>
    <p:sldId id="275" r:id="rId21"/>
    <p:sldId id="276" r:id="rId22"/>
    <p:sldId id="267" r:id="rId23"/>
    <p:sldId id="266" r:id="rId24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D54FFF"/>
    <a:srgbClr val="81168C"/>
    <a:srgbClr val="E1BCF6"/>
    <a:srgbClr val="D2A9E7"/>
    <a:srgbClr val="8415E9"/>
    <a:srgbClr val="CA9AF6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89" autoAdjust="0"/>
    <p:restoredTop sz="94660"/>
  </p:normalViewPr>
  <p:slideViewPr>
    <p:cSldViewPr snapToGrid="0">
      <p:cViewPr>
        <p:scale>
          <a:sx n="75" d="100"/>
          <a:sy n="75" d="100"/>
        </p:scale>
        <p:origin x="-1782" y="-96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504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F423106C-48D2-4129-8FB8-C6372519F2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xmlns="" id="{08AE673E-858D-4D48-AB4E-E495EFB14F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CDF44E1A-2EFF-4F49-A1F2-A0AB1E561F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71AA8-D041-4C8E-B4B2-6BE0B1D808E1}" type="datetimeFigureOut">
              <a:rPr lang="ru-RU" smtClean="0"/>
              <a:pPr/>
              <a:t>24.12.2025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3361953C-D854-4AA8-BB36-CC807C79F8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879E6733-E58B-4F09-BFB8-3B315DF6D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CE001F-577C-4BA8-8841-7CD571698E75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13101983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A38C214C-5291-4EB9-A6D5-FEFDF04FF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xmlns="" id="{1E3909AC-F7FD-43C2-A84A-8EBE67A823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3A85CEE3-13B6-4096-96D7-2547ED2F8C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71AA8-D041-4C8E-B4B2-6BE0B1D808E1}" type="datetimeFigureOut">
              <a:rPr lang="ru-RU" smtClean="0"/>
              <a:pPr/>
              <a:t>24.12.2025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16616829-A5F7-4AEB-9E19-6382D64433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83C68598-FB8B-4CB3-9D50-681F28ACB4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CE001F-577C-4BA8-8841-7CD571698E75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27666783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xmlns="" id="{AADD6A30-CBBF-48C2-A9C7-8EA5328504C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xmlns="" id="{919BB997-025D-4D24-9569-FA80810CC2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DF6773F7-4834-4436-A710-B58A9E7DB1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71AA8-D041-4C8E-B4B2-6BE0B1D808E1}" type="datetimeFigureOut">
              <a:rPr lang="ru-RU" smtClean="0"/>
              <a:pPr/>
              <a:t>24.12.2025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947FE7AE-DBA2-4D6B-B159-677FBE9533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05535974-F61F-47DC-8D69-1E282E8C8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CE001F-577C-4BA8-8841-7CD571698E75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16986779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8E9876A-7054-4650-BEF5-294E1E1101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A0547421-A5DD-4729-9FFD-3C4A2B499C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FD2EC7DD-5ADA-4D59-8DC8-7236DC0C93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71AA8-D041-4C8E-B4B2-6BE0B1D808E1}" type="datetimeFigureOut">
              <a:rPr lang="ru-RU" smtClean="0"/>
              <a:pPr/>
              <a:t>24.12.2025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DB3E19FA-8263-49A7-B3DC-253D2946C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9EC63B32-209A-453A-B188-562AB6A7F6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CE001F-577C-4BA8-8841-7CD571698E75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2453371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56EBBF8C-6B06-40CD-88CC-420DD2AAF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91D8DEB6-42DC-4D55-AA92-395B8C1C7F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7EA6EC95-B02C-4BF4-8A2E-DAEC549710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71AA8-D041-4C8E-B4B2-6BE0B1D808E1}" type="datetimeFigureOut">
              <a:rPr lang="ru-RU" smtClean="0"/>
              <a:pPr/>
              <a:t>24.12.2025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B022315D-B566-418D-A23B-28E9722DB1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02A741A4-C703-496D-8DB7-D201DF5B32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CE001F-577C-4BA8-8841-7CD571698E75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1165268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47488D5C-D309-417E-B900-63DCFF7E66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897B0253-F7C9-4201-8313-962EC0BFD2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xmlns="" id="{B89A08C2-F825-4917-8970-D5B3AC392A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xmlns="" id="{6CA93F94-6260-4115-A058-C301083337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71AA8-D041-4C8E-B4B2-6BE0B1D808E1}" type="datetimeFigureOut">
              <a:rPr lang="ru-RU" smtClean="0"/>
              <a:pPr/>
              <a:t>24.12.2025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xmlns="" id="{A5FF6A7F-E3A8-474C-8FDB-591CF7ADAD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xmlns="" id="{ADA22399-361F-49E1-A9AC-7F2BFC2C5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CE001F-577C-4BA8-8841-7CD571698E75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28584733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25514700-CECF-4C34-99CF-ECC239CB37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22248E51-029B-4C72-AA06-4F5CFA7BA0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xmlns="" id="{8E14BAD5-906D-440F-BAF8-7B319326A8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xmlns="" id="{66504E16-513F-4BE4-ABDC-0CB47F15528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xmlns="" id="{A412477A-2EFC-4874-BF0C-0D10907F7C8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xmlns="" id="{A49642B4-3DC7-4287-B5E7-E6F5C8A705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71AA8-D041-4C8E-B4B2-6BE0B1D808E1}" type="datetimeFigureOut">
              <a:rPr lang="ru-RU" smtClean="0"/>
              <a:pPr/>
              <a:t>24.12.2025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xmlns="" id="{10DFABF5-6034-4498-BB26-69B3E67703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xmlns="" id="{F46A166C-A764-4AB0-A966-31A8C1477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CE001F-577C-4BA8-8841-7CD571698E75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32812989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90FA49EC-8C27-49A3-9DF7-B53B7FC207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xmlns="" id="{A8A89099-0910-485D-A56E-67047516AD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71AA8-D041-4C8E-B4B2-6BE0B1D808E1}" type="datetimeFigureOut">
              <a:rPr lang="ru-RU" smtClean="0"/>
              <a:pPr/>
              <a:t>24.12.2025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xmlns="" id="{20F7AD91-D040-4116-B47E-E0BCC1E7BB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xmlns="" id="{3653E12F-91A8-4913-B927-4E6E2B44F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CE001F-577C-4BA8-8841-7CD571698E75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14214205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xmlns="" id="{B0B04ACF-8E9F-4E98-816D-3BDE16563F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71AA8-D041-4C8E-B4B2-6BE0B1D808E1}" type="datetimeFigureOut">
              <a:rPr lang="ru-RU" smtClean="0"/>
              <a:pPr/>
              <a:t>24.12.2025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xmlns="" id="{09E1EDB1-2170-48EA-A71D-46C631165D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xmlns="" id="{1F81CE6B-B0AB-4520-87F5-72F34FBE24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CE001F-577C-4BA8-8841-7CD571698E75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21288729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8F23110E-F472-452F-807F-8A819AC762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78F0AA81-58E4-417D-AE14-4F55AF2F4D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xmlns="" id="{A35AD930-2641-4C19-A64A-A8AB2E23C8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xmlns="" id="{D3D7F8A2-F870-4A76-90C4-8EAD2E020D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71AA8-D041-4C8E-B4B2-6BE0B1D808E1}" type="datetimeFigureOut">
              <a:rPr lang="ru-RU" smtClean="0"/>
              <a:pPr/>
              <a:t>24.12.2025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xmlns="" id="{B0683AF6-0E05-4937-B9CD-E8A6EC6485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xmlns="" id="{C437A212-DEF5-4FB4-8639-90CBDDC1B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CE001F-577C-4BA8-8841-7CD571698E75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40305294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0E2C77A4-597E-4649-8265-AE48F8AE1E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xmlns="" id="{E7CE2278-81D0-46FE-A764-A0CD2773459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xmlns="" id="{28EEC733-973E-49FF-BF46-9A49EA20C3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xmlns="" id="{65E17FBB-5865-4EE3-B5B1-69D0026F88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71AA8-D041-4C8E-B4B2-6BE0B1D808E1}" type="datetimeFigureOut">
              <a:rPr lang="ru-RU" smtClean="0"/>
              <a:pPr/>
              <a:t>24.12.2025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xmlns="" id="{28E25881-E796-4E16-98EC-DD56508029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xmlns="" id="{905C3112-C49D-4B3D-A8BF-689EDC4D4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CE001F-577C-4BA8-8841-7CD571698E75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35821450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>
            <a:alphaModFix amt="15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F7FF7D79-A26B-4021-AD7C-001897EA7B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DF2BA4B9-16C6-4800-93B4-54F99E456B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E1183732-A7B6-4471-9874-46512DD4C5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D71AA8-D041-4C8E-B4B2-6BE0B1D808E1}" type="datetimeFigureOut">
              <a:rPr lang="ru-RU" smtClean="0"/>
              <a:pPr/>
              <a:t>24.12.2025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247FC741-3053-4393-AE54-05E51B59E5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4F624721-7D3C-4CEC-9704-AA4F19CFC0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CE001F-577C-4BA8-8841-7CD571698E75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11579233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вал 3">
            <a:extLst>
              <a:ext uri="{FF2B5EF4-FFF2-40B4-BE49-F238E27FC236}">
                <a16:creationId xmlns:a16="http://schemas.microsoft.com/office/drawing/2014/main" xmlns="" id="{618B7652-E213-4E25-ADFE-A4FF2462B0F1}"/>
              </a:ext>
            </a:extLst>
          </p:cNvPr>
          <p:cNvSpPr/>
          <p:nvPr/>
        </p:nvSpPr>
        <p:spPr>
          <a:xfrm>
            <a:off x="2895601" y="4096784"/>
            <a:ext cx="6299200" cy="1415016"/>
          </a:xfrm>
          <a:prstGeom prst="ellipse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131DCAB-B98C-4B78-A678-62B625933F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41400"/>
            <a:ext cx="9144000" cy="2387600"/>
          </a:xfrm>
        </p:spPr>
        <p:txBody>
          <a:bodyPr/>
          <a:lstStyle/>
          <a:p>
            <a:r>
              <a:rPr lang="ru-RU" dirty="0"/>
              <a:t>Миссия «Аполлон-11»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xmlns="" id="{6FE28AD7-EDF2-4039-B5CF-D3CD888E3A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429000"/>
            <a:ext cx="9144000" cy="1655762"/>
          </a:xfrm>
        </p:spPr>
        <p:txBody>
          <a:bodyPr>
            <a:normAutofit/>
          </a:bodyPr>
          <a:lstStyle/>
          <a:p>
            <a:r>
              <a:rPr lang="ru-RU" dirty="0"/>
              <a:t>Проектная работа по курсу</a:t>
            </a:r>
            <a:br>
              <a:rPr lang="ru-RU" dirty="0"/>
            </a:br>
            <a:r>
              <a:rPr lang="ru-RU" dirty="0"/>
              <a:t>«Введение в авиационную и ракетно-космическую технику»</a:t>
            </a:r>
          </a:p>
          <a:p>
            <a:r>
              <a:rPr lang="ru-RU" dirty="0"/>
              <a:t/>
            </a:r>
            <a:br>
              <a:rPr lang="ru-RU" dirty="0"/>
            </a:br>
            <a:r>
              <a:rPr lang="ru-RU" dirty="0"/>
              <a:t>Команда </a:t>
            </a:r>
            <a:r>
              <a:rPr lang="ru-RU" dirty="0" smtClean="0"/>
              <a:t>«</a:t>
            </a:r>
            <a:r>
              <a:rPr lang="ru-RU" dirty="0" smtClean="0"/>
              <a:t>Открытая в самолёте форточка</a:t>
            </a:r>
            <a:r>
              <a:rPr lang="ru-RU" dirty="0" smtClean="0"/>
              <a:t>»</a:t>
            </a:r>
            <a:endParaRPr lang="ru-R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E7B134DE-8464-4CB1-9147-4C713EC0240A}"/>
              </a:ext>
            </a:extLst>
          </p:cNvPr>
          <p:cNvSpPr txBox="1"/>
          <p:nvPr/>
        </p:nvSpPr>
        <p:spPr>
          <a:xfrm>
            <a:off x="975443" y="5922084"/>
            <a:ext cx="2705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М8О-110БВ-25</a:t>
            </a:r>
            <a:endParaRPr lang="ru-R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614A372C-8793-446E-921B-E81A519704E2}"/>
              </a:ext>
            </a:extLst>
          </p:cNvPr>
          <p:cNvSpPr txBox="1"/>
          <p:nvPr/>
        </p:nvSpPr>
        <p:spPr>
          <a:xfrm>
            <a:off x="9428938" y="5922084"/>
            <a:ext cx="1787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1 семестр </a:t>
            </a:r>
            <a:r>
              <a:rPr lang="ru-RU" dirty="0" smtClean="0"/>
              <a:t>2025г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xmlns="" val="26620086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xmlns="" id="{D606C498-1B69-4247-A4E9-CE083F89C78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167678" y="171074"/>
            <a:ext cx="9856644" cy="65158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9CABA805-4F35-4E90-8D36-38E4BF88E724}"/>
              </a:ext>
            </a:extLst>
          </p:cNvPr>
          <p:cNvSpPr txBox="1"/>
          <p:nvPr/>
        </p:nvSpPr>
        <p:spPr>
          <a:xfrm>
            <a:off x="6194292" y="463073"/>
            <a:ext cx="475161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u="sng" dirty="0">
                <a:solidFill>
                  <a:schemeClr val="bg1">
                    <a:lumMod val="85000"/>
                  </a:schemeClr>
                </a:solidFill>
              </a:rPr>
              <a:t>Составление графика высоты от времени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E333FADB-4910-B2F3-3DCA-39897397DA6E}"/>
              </a:ext>
            </a:extLst>
          </p:cNvPr>
          <p:cNvSpPr txBox="1"/>
          <p:nvPr/>
        </p:nvSpPr>
        <p:spPr>
          <a:xfrm>
            <a:off x="11342570" y="6104092"/>
            <a:ext cx="6527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dirty="0"/>
              <a:t>10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xmlns="" val="23360752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xmlns="" id="{7D2AAE9E-6C44-41E9-A161-9578A74AC75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90200" y="380297"/>
            <a:ext cx="10211599" cy="604696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5EC356EE-78DF-4038-9850-9CE7970DEC3E}"/>
              </a:ext>
            </a:extLst>
          </p:cNvPr>
          <p:cNvSpPr txBox="1"/>
          <p:nvPr/>
        </p:nvSpPr>
        <p:spPr>
          <a:xfrm>
            <a:off x="7565027" y="344875"/>
            <a:ext cx="4103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u="sng" dirty="0">
                <a:solidFill>
                  <a:schemeClr val="bg1">
                    <a:lumMod val="85000"/>
                  </a:schemeClr>
                </a:solidFill>
              </a:rPr>
              <a:t>Автопилот взлета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8E544C72-7C72-8809-A516-F1A653014028}"/>
              </a:ext>
            </a:extLst>
          </p:cNvPr>
          <p:cNvSpPr txBox="1"/>
          <p:nvPr/>
        </p:nvSpPr>
        <p:spPr>
          <a:xfrm>
            <a:off x="11342570" y="6104092"/>
            <a:ext cx="6527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dirty="0"/>
              <a:t>11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xmlns="" val="9809484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0B7CD5C0-0DF9-91E1-D0E7-1E2BB06515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5EF482A6-E100-9A98-C50B-1DFC8D36AC89}"/>
              </a:ext>
            </a:extLst>
          </p:cNvPr>
          <p:cNvSpPr txBox="1"/>
          <p:nvPr/>
        </p:nvSpPr>
        <p:spPr>
          <a:xfrm>
            <a:off x="11342570" y="6104092"/>
            <a:ext cx="6527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dirty="0"/>
              <a:t>12</a:t>
            </a:r>
            <a:endParaRPr lang="ru-RU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8E07EB6F-4F26-CC06-5A68-FDC3B6ECCF2B}"/>
              </a:ext>
            </a:extLst>
          </p:cNvPr>
          <p:cNvSpPr txBox="1"/>
          <p:nvPr/>
        </p:nvSpPr>
        <p:spPr>
          <a:xfrm>
            <a:off x="344245" y="295049"/>
            <a:ext cx="6309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latin typeface="+mj-lt"/>
              </a:rPr>
              <a:t>Демонстрация полета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8DFA9C27-E4EE-9236-87B4-20E980981E04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rcRect r="3015"/>
          <a:stretch/>
        </p:blipFill>
        <p:spPr>
          <a:xfrm>
            <a:off x="421343" y="1573670"/>
            <a:ext cx="5190564" cy="300801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DA73E004-7AB9-6DEF-B001-291018440CAC}"/>
              </a:ext>
            </a:extLst>
          </p:cNvPr>
          <p:cNvSpPr txBox="1"/>
          <p:nvPr/>
        </p:nvSpPr>
        <p:spPr>
          <a:xfrm>
            <a:off x="2304826" y="4685658"/>
            <a:ext cx="6309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latin typeface="+mj-lt"/>
              </a:rPr>
              <a:t>Подготовка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xmlns="" id="{47EFD0BA-4887-0C61-B9C3-4DA8666D7026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450785" y="1604529"/>
            <a:ext cx="5190564" cy="300623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0F4D059E-9D3C-041A-5DBC-29B458AE9F58}"/>
              </a:ext>
            </a:extLst>
          </p:cNvPr>
          <p:cNvSpPr txBox="1"/>
          <p:nvPr/>
        </p:nvSpPr>
        <p:spPr>
          <a:xfrm>
            <a:off x="8614186" y="4668160"/>
            <a:ext cx="23281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latin typeface="+mj-lt"/>
              </a:rPr>
              <a:t>Взлет</a:t>
            </a:r>
          </a:p>
        </p:txBody>
      </p:sp>
    </p:spTree>
    <p:extLst>
      <p:ext uri="{BB962C8B-B14F-4D97-AF65-F5344CB8AC3E}">
        <p14:creationId xmlns:p14="http://schemas.microsoft.com/office/powerpoint/2010/main" xmlns="" val="12254687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61D0C44D-E093-ABAB-E835-D930BC228C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8FEAA10D-AEB3-9E12-63D4-442C19700E44}"/>
              </a:ext>
            </a:extLst>
          </p:cNvPr>
          <p:cNvSpPr txBox="1"/>
          <p:nvPr/>
        </p:nvSpPr>
        <p:spPr>
          <a:xfrm>
            <a:off x="11342570" y="6104092"/>
            <a:ext cx="6527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dirty="0"/>
              <a:t>13</a:t>
            </a:r>
            <a:endParaRPr lang="ru-RU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AF34C06C-970F-B97F-C4EC-FB2EA8167CA2}"/>
              </a:ext>
            </a:extLst>
          </p:cNvPr>
          <p:cNvSpPr txBox="1"/>
          <p:nvPr/>
        </p:nvSpPr>
        <p:spPr>
          <a:xfrm>
            <a:off x="344245" y="295049"/>
            <a:ext cx="6309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latin typeface="+mj-lt"/>
              </a:rPr>
              <a:t>Демонстрация полета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8EAFA6FF-8F06-79D2-3A78-18AE51B52158}"/>
              </a:ext>
            </a:extLst>
          </p:cNvPr>
          <p:cNvSpPr txBox="1"/>
          <p:nvPr/>
        </p:nvSpPr>
        <p:spPr>
          <a:xfrm>
            <a:off x="1552986" y="4669686"/>
            <a:ext cx="6309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latin typeface="+mj-lt"/>
              </a:rPr>
              <a:t>Отделение первой ступени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E107BF98-7171-EF0F-6C96-0E23F3CEFF0C}"/>
              </a:ext>
            </a:extLst>
          </p:cNvPr>
          <p:cNvSpPr txBox="1"/>
          <p:nvPr/>
        </p:nvSpPr>
        <p:spPr>
          <a:xfrm>
            <a:off x="7103927" y="4643926"/>
            <a:ext cx="375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 err="1">
                <a:latin typeface="+mj-lt"/>
              </a:rPr>
              <a:t>Гомановский</a:t>
            </a:r>
            <a:r>
              <a:rPr lang="ru-RU" sz="2400" dirty="0">
                <a:latin typeface="+mj-lt"/>
              </a:rPr>
              <a:t> переход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xmlns="" id="{61662802-A529-70C2-2872-AA86256BA38A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48901" y="1630744"/>
            <a:ext cx="5193178" cy="3017468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xmlns="" id="{2F92485D-4D42-BF08-FAA9-AEDB2BC47464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354207" y="1600912"/>
            <a:ext cx="5258641" cy="304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7580713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13600517-7182-7676-C688-06C2B8AEEC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74ED6555-6D29-E811-2F97-3FA10FE9ECBA}"/>
              </a:ext>
            </a:extLst>
          </p:cNvPr>
          <p:cNvSpPr txBox="1"/>
          <p:nvPr/>
        </p:nvSpPr>
        <p:spPr>
          <a:xfrm>
            <a:off x="11342570" y="6104092"/>
            <a:ext cx="6527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dirty="0"/>
              <a:t>14</a:t>
            </a:r>
            <a:endParaRPr lang="ru-RU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1DE90D70-463D-9874-3019-F258F4FC4CB7}"/>
              </a:ext>
            </a:extLst>
          </p:cNvPr>
          <p:cNvSpPr txBox="1"/>
          <p:nvPr/>
        </p:nvSpPr>
        <p:spPr>
          <a:xfrm>
            <a:off x="344245" y="295049"/>
            <a:ext cx="6309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latin typeface="+mj-lt"/>
              </a:rPr>
              <a:t>Демонстрация полета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0CF3AF51-EC1C-C7D5-2DAD-D8A7B81743CF}"/>
              </a:ext>
            </a:extLst>
          </p:cNvPr>
          <p:cNvSpPr txBox="1"/>
          <p:nvPr/>
        </p:nvSpPr>
        <p:spPr>
          <a:xfrm>
            <a:off x="2081306" y="4723037"/>
            <a:ext cx="6309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latin typeface="+mj-lt"/>
              </a:rPr>
              <a:t>Начало посадки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48EE58CA-E120-9853-A15B-1EFC64496824}"/>
              </a:ext>
            </a:extLst>
          </p:cNvPr>
          <p:cNvSpPr txBox="1"/>
          <p:nvPr/>
        </p:nvSpPr>
        <p:spPr>
          <a:xfrm>
            <a:off x="7103927" y="4643926"/>
            <a:ext cx="375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latin typeface="+mj-lt"/>
              </a:rPr>
              <a:t>Победа!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xmlns="" id="{FADA1C04-354B-3BBC-1628-A06BEE961642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59972" y="1472613"/>
            <a:ext cx="5520062" cy="3197073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xmlns="" id="{E228A06D-981D-C674-9D95-166BE1A879E0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274671" y="1445758"/>
            <a:ext cx="5517099" cy="3197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8361534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xmlns="" id="{96AB1307-EB67-42CF-AD39-2224B177C93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338889" y="441499"/>
            <a:ext cx="7514221" cy="565776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0C5BDC71-B81E-6EDC-E6E9-4DC9C82D0968}"/>
              </a:ext>
            </a:extLst>
          </p:cNvPr>
          <p:cNvSpPr txBox="1"/>
          <p:nvPr/>
        </p:nvSpPr>
        <p:spPr>
          <a:xfrm>
            <a:off x="11342570" y="6104092"/>
            <a:ext cx="6527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dirty="0"/>
              <a:t>15</a:t>
            </a:r>
            <a:endParaRPr lang="ru-RU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600B72AD-E86D-62DC-73A2-5D14A1AA70C9}"/>
              </a:ext>
            </a:extLst>
          </p:cNvPr>
          <p:cNvSpPr txBox="1"/>
          <p:nvPr/>
        </p:nvSpPr>
        <p:spPr>
          <a:xfrm>
            <a:off x="376518" y="118334"/>
            <a:ext cx="26732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latin typeface="+mj-lt"/>
              </a:rPr>
              <a:t>Графики</a:t>
            </a:r>
          </a:p>
        </p:txBody>
      </p:sp>
    </p:spTree>
    <p:extLst>
      <p:ext uri="{BB962C8B-B14F-4D97-AF65-F5344CB8AC3E}">
        <p14:creationId xmlns:p14="http://schemas.microsoft.com/office/powerpoint/2010/main" xmlns="" val="4624621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6262BA98-DFEF-4E43-631C-C4BAB264D7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xmlns="" id="{89644392-421C-9C6B-DD2F-FE7FAE453B4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729964" y="764665"/>
            <a:ext cx="8732072" cy="552225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FB6EAA7B-25A8-55FF-57CA-20D534012674}"/>
              </a:ext>
            </a:extLst>
          </p:cNvPr>
          <p:cNvSpPr txBox="1"/>
          <p:nvPr/>
        </p:nvSpPr>
        <p:spPr>
          <a:xfrm>
            <a:off x="11342570" y="6104092"/>
            <a:ext cx="6527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dirty="0"/>
              <a:t>16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xmlns="" val="41523936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9CBB043C-FF69-CCB4-E14B-4C49031FFB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xmlns="" id="{72BD00CB-1100-62FE-19C9-EF0249BB377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135100" y="469642"/>
            <a:ext cx="7921800" cy="591871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42F16E05-7D47-E820-AB8B-AB311C60A684}"/>
              </a:ext>
            </a:extLst>
          </p:cNvPr>
          <p:cNvSpPr txBox="1"/>
          <p:nvPr/>
        </p:nvSpPr>
        <p:spPr>
          <a:xfrm>
            <a:off x="11342570" y="6104092"/>
            <a:ext cx="6527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dirty="0"/>
              <a:t>17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xmlns="" val="8253289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07F5E40A-E752-5559-E2C0-6ABF479298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xmlns="" id="{497F5DCE-2325-E241-64BD-56B0B2048B4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800897" y="475348"/>
            <a:ext cx="8590205" cy="590730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A0805AC4-83AE-8066-1016-3573CA515F35}"/>
              </a:ext>
            </a:extLst>
          </p:cNvPr>
          <p:cNvSpPr txBox="1"/>
          <p:nvPr/>
        </p:nvSpPr>
        <p:spPr>
          <a:xfrm>
            <a:off x="11342570" y="6104092"/>
            <a:ext cx="6527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dirty="0"/>
              <a:t>18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xmlns="" val="12030771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xmlns="" id="{8F494D60-8B62-4665-98D1-66030F12EF8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021541" y="373156"/>
            <a:ext cx="8148917" cy="611168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4B80C3A6-09EB-0289-B071-BC26AD706CD2}"/>
              </a:ext>
            </a:extLst>
          </p:cNvPr>
          <p:cNvSpPr txBox="1"/>
          <p:nvPr/>
        </p:nvSpPr>
        <p:spPr>
          <a:xfrm>
            <a:off x="11342570" y="6104092"/>
            <a:ext cx="6527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dirty="0"/>
              <a:t>19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xmlns="" val="16800039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78206E08-268D-4162-952E-39B184F98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2146" y="13475"/>
            <a:ext cx="10568492" cy="1066744"/>
          </a:xfrm>
        </p:spPr>
        <p:txBody>
          <a:bodyPr>
            <a:normAutofit/>
          </a:bodyPr>
          <a:lstStyle/>
          <a:p>
            <a:r>
              <a:rPr lang="ru-RU" sz="4000" b="1" dirty="0"/>
              <a:t>Введение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7881A0C7-D6E3-4D31-805F-B097D836EF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1754" y="914401"/>
            <a:ext cx="10568492" cy="5396752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dirty="0"/>
              <a:t>Цель: создать математическую и физическую модели миссии «Аполлон-11», провести симуляцию в </a:t>
            </a:r>
            <a:r>
              <a:rPr lang="en-US" dirty="0" err="1"/>
              <a:t>Kerbal</a:t>
            </a:r>
            <a:r>
              <a:rPr lang="en-US" dirty="0"/>
              <a:t> Space </a:t>
            </a:r>
            <a:r>
              <a:rPr lang="en-US" dirty="0" err="1"/>
              <a:t>Programm</a:t>
            </a:r>
            <a:r>
              <a:rPr lang="ru-RU" dirty="0"/>
              <a:t> и сравнить результаты моделей с данными симуляции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dirty="0"/>
              <a:t>Задачи:</a:t>
            </a:r>
          </a:p>
          <a:p>
            <a:pPr marL="457200" indent="-457200">
              <a:lnSpc>
                <a:spcPct val="100000"/>
              </a:lnSpc>
              <a:buAutoNum type="arabicPeriod"/>
            </a:pPr>
            <a:r>
              <a:rPr lang="ru-RU" dirty="0"/>
              <a:t>Изучить технические параметры и этапы миссии «Аполлон-11»</a:t>
            </a:r>
          </a:p>
          <a:p>
            <a:pPr marL="457200" indent="-457200">
              <a:lnSpc>
                <a:spcPct val="100000"/>
              </a:lnSpc>
              <a:buAutoNum type="arabicPeriod"/>
            </a:pPr>
            <a:r>
              <a:rPr lang="ru-RU" dirty="0"/>
              <a:t>Разработать математическую модель для воссоздания полета</a:t>
            </a:r>
          </a:p>
          <a:p>
            <a:pPr marL="457200" indent="-457200">
              <a:lnSpc>
                <a:spcPct val="100000"/>
              </a:lnSpc>
              <a:buAutoNum type="arabicPeriod"/>
            </a:pPr>
            <a:r>
              <a:rPr lang="ru-RU" dirty="0"/>
              <a:t>Смоделировать миссию в </a:t>
            </a:r>
            <a:r>
              <a:rPr lang="en-US" dirty="0" err="1"/>
              <a:t>Kerbal</a:t>
            </a:r>
            <a:r>
              <a:rPr lang="en-US" dirty="0"/>
              <a:t> Space </a:t>
            </a:r>
            <a:r>
              <a:rPr lang="en-US" dirty="0" err="1"/>
              <a:t>Programm</a:t>
            </a:r>
            <a:endParaRPr lang="en-US" dirty="0"/>
          </a:p>
          <a:p>
            <a:pPr marL="457200" indent="-457200">
              <a:lnSpc>
                <a:spcPct val="100000"/>
              </a:lnSpc>
              <a:buAutoNum type="arabicPeriod"/>
            </a:pPr>
            <a:r>
              <a:rPr lang="ru-RU" dirty="0"/>
              <a:t>Сравнить результаты моделей и симуляции</a:t>
            </a:r>
          </a:p>
          <a:p>
            <a:pPr marL="457200" indent="-457200">
              <a:lnSpc>
                <a:spcPct val="100000"/>
              </a:lnSpc>
              <a:buAutoNum type="arabicPeriod"/>
            </a:pPr>
            <a:r>
              <a:rPr lang="ru-RU" dirty="0"/>
              <a:t>Провести анализ отклонений и сделать выводы</a:t>
            </a:r>
          </a:p>
          <a:p>
            <a:pPr marL="457200" indent="-457200">
              <a:lnSpc>
                <a:spcPct val="100000"/>
              </a:lnSpc>
              <a:buAutoNum type="arabicPeriod"/>
            </a:pPr>
            <a:r>
              <a:rPr lang="ru-RU" dirty="0"/>
              <a:t>Составить отчет о проделанной работе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36158247-9A94-2519-0466-54080860A65B}"/>
              </a:ext>
            </a:extLst>
          </p:cNvPr>
          <p:cNvSpPr txBox="1"/>
          <p:nvPr/>
        </p:nvSpPr>
        <p:spPr>
          <a:xfrm>
            <a:off x="11533720" y="6104092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dirty="0"/>
              <a:t>2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xmlns="" val="3497569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0D3C0824-F950-5C68-ABA8-C60C13864D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xmlns="" id="{EB33BF78-5588-E238-D7DC-BDD2EDC73E8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4727" t="6496" b="1716"/>
          <a:stretch/>
        </p:blipFill>
        <p:spPr>
          <a:xfrm>
            <a:off x="1857886" y="457418"/>
            <a:ext cx="8476228" cy="594316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1D3B431B-B2EF-9593-CAD3-5174B65A6B8D}"/>
              </a:ext>
            </a:extLst>
          </p:cNvPr>
          <p:cNvSpPr txBox="1"/>
          <p:nvPr/>
        </p:nvSpPr>
        <p:spPr>
          <a:xfrm>
            <a:off x="11342570" y="6104092"/>
            <a:ext cx="6527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dirty="0"/>
              <a:t>20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xmlns="" val="40848492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2A076556-F0E4-1E65-D2A4-595C30D526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EEB4C424-C08D-8B1D-4BB1-E33B717A372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4136" t="6140" r="542" b="1250"/>
          <a:stretch/>
        </p:blipFill>
        <p:spPr>
          <a:xfrm>
            <a:off x="1808896" y="443971"/>
            <a:ext cx="8574207" cy="597005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D2F0C2F3-1DA2-A086-1F61-9E619D0FEE94}"/>
              </a:ext>
            </a:extLst>
          </p:cNvPr>
          <p:cNvSpPr txBox="1"/>
          <p:nvPr/>
        </p:nvSpPr>
        <p:spPr>
          <a:xfrm>
            <a:off x="11342570" y="6104092"/>
            <a:ext cx="6527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dirty="0"/>
              <a:t>21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xmlns="" val="14344113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6FBF48F4-87BF-405C-A4CD-97D6DAEEC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572" y="17931"/>
            <a:ext cx="10515600" cy="1074550"/>
          </a:xfrm>
        </p:spPr>
        <p:txBody>
          <a:bodyPr>
            <a:normAutofit/>
          </a:bodyPr>
          <a:lstStyle/>
          <a:p>
            <a:r>
              <a:rPr lang="ru-RU" sz="3200" dirty="0"/>
              <a:t>Заключение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0243DAB1-3634-4A36-9525-674F2874CE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6572" y="896036"/>
            <a:ext cx="6839110" cy="5710951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ru-RU" sz="2400" b="0" i="0" u="none" strike="noStrike" dirty="0">
                <a:effectLst/>
              </a:rPr>
              <a:t>В ходе выполнения работы мы смогли выполнить поставленные задачи для миссии «Аполлон-11», а именно:</a:t>
            </a:r>
          </a:p>
          <a:p>
            <a:r>
              <a:rPr lang="ru-RU" sz="2400" b="0" i="0" u="none" strike="noStrike" dirty="0">
                <a:effectLst/>
              </a:rPr>
              <a:t>Изучили технические параметры и этапы миссии «Аполлон-11»</a:t>
            </a:r>
          </a:p>
          <a:p>
            <a:r>
              <a:rPr lang="ru-RU" sz="2400" b="0" i="0" u="none" strike="noStrike" dirty="0">
                <a:effectLst/>
              </a:rPr>
              <a:t>Разработали математическую модель для воссоздания полета</a:t>
            </a:r>
          </a:p>
          <a:p>
            <a:r>
              <a:rPr lang="ru-RU" sz="2400" dirty="0"/>
              <a:t>На основании математической модели разработали программу, которая производила необходимые вычисления и создавала графики</a:t>
            </a:r>
            <a:endParaRPr lang="ru-RU" sz="2400" b="0" i="0" u="none" strike="noStrike" dirty="0">
              <a:effectLst/>
            </a:endParaRPr>
          </a:p>
          <a:p>
            <a:r>
              <a:rPr lang="ru-RU" sz="2400" b="0" i="0" u="none" strike="noStrike" dirty="0">
                <a:effectLst/>
              </a:rPr>
              <a:t>Построили ракету, схожую по значимым характеристикам на аппарат, использованный в реальной миссии и смоделировали полёт «Аполлона-11»</a:t>
            </a:r>
          </a:p>
          <a:p>
            <a:r>
              <a:rPr lang="ru-RU" sz="2400" b="0" i="0" u="none" strike="noStrike" dirty="0">
                <a:effectLst/>
              </a:rPr>
              <a:t>Провели анализ данных, сравнили модель с реальными результатами миссии, выявили небольшие отклонения</a:t>
            </a:r>
          </a:p>
          <a:p>
            <a:r>
              <a:rPr lang="ru-RU" sz="2400" b="0" i="0" u="none" strike="noStrike" dirty="0">
                <a:effectLst/>
              </a:rPr>
              <a:t>Составили отчет о проделанной работе</a:t>
            </a:r>
          </a:p>
          <a:p>
            <a:pPr marL="0" indent="0">
              <a:buNone/>
            </a:pPr>
            <a:endParaRPr lang="ru-RU" sz="24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xmlns="" id="{5EBC7EF8-89B9-41E5-B0D4-011D90555D1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6882" t="-15201" r="11091" b="-1"/>
          <a:stretch/>
        </p:blipFill>
        <p:spPr>
          <a:xfrm>
            <a:off x="7358230" y="139850"/>
            <a:ext cx="4647301" cy="557856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46D1EB3D-566A-CE73-86C6-92285577EECB}"/>
              </a:ext>
            </a:extLst>
          </p:cNvPr>
          <p:cNvSpPr txBox="1"/>
          <p:nvPr/>
        </p:nvSpPr>
        <p:spPr>
          <a:xfrm>
            <a:off x="11342570" y="6104092"/>
            <a:ext cx="6527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dirty="0"/>
              <a:t>22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xmlns="" val="23169428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546950C5-AFD7-41D4-AB10-C7C8B2059E8D}"/>
              </a:ext>
            </a:extLst>
          </p:cNvPr>
          <p:cNvSpPr txBox="1"/>
          <p:nvPr/>
        </p:nvSpPr>
        <p:spPr>
          <a:xfrm>
            <a:off x="1711465" y="1266976"/>
            <a:ext cx="87690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400" dirty="0"/>
              <a:t>Все файлы нашего проекта находятся на репозитории по </a:t>
            </a:r>
            <a:r>
              <a:rPr lang="en-US" sz="2400" dirty="0"/>
              <a:t>QR-</a:t>
            </a:r>
            <a:r>
              <a:rPr lang="ru-RU" sz="2400" dirty="0"/>
              <a:t>коду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C716F558-2AF7-D3C5-27D6-9230505657D5}"/>
              </a:ext>
            </a:extLst>
          </p:cNvPr>
          <p:cNvSpPr txBox="1"/>
          <p:nvPr/>
        </p:nvSpPr>
        <p:spPr>
          <a:xfrm>
            <a:off x="11342570" y="6104092"/>
            <a:ext cx="6527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2</a:t>
            </a:r>
            <a:r>
              <a:rPr lang="ru-RU" sz="3600" dirty="0"/>
              <a:t>3</a:t>
            </a:r>
            <a:endParaRPr lang="ru-RU" sz="2400" dirty="0"/>
          </a:p>
        </p:txBody>
      </p:sp>
      <p:pic>
        <p:nvPicPr>
          <p:cNvPr id="1026" name="Picture 2" descr="http://qrcoder.ru/code/?https%3A%2F%2Fgithub.com%2Ffizdfhbivb%2FOpenWindow&amp;4&amp;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19574" y="1920874"/>
            <a:ext cx="3552825" cy="35528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2014898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DCA817AD-C546-2AE6-47FB-4185743767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BD00DA47-382F-1141-4D14-5ABB158B8E43}"/>
              </a:ext>
            </a:extLst>
          </p:cNvPr>
          <p:cNvSpPr txBox="1"/>
          <p:nvPr/>
        </p:nvSpPr>
        <p:spPr>
          <a:xfrm>
            <a:off x="1082748" y="769058"/>
            <a:ext cx="1088065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u-RU" sz="3200" b="1" dirty="0"/>
              <a:t>Состав команды</a:t>
            </a:r>
          </a:p>
          <a:p>
            <a:pPr algn="ctr">
              <a:lnSpc>
                <a:spcPct val="150000"/>
              </a:lnSpc>
            </a:pPr>
            <a:endParaRPr lang="ru-RU" sz="3200" dirty="0"/>
          </a:p>
          <a:p>
            <a:pPr>
              <a:lnSpc>
                <a:spcPct val="150000"/>
              </a:lnSpc>
            </a:pPr>
            <a:r>
              <a:rPr lang="ru-RU" sz="3200" dirty="0" err="1" smtClean="0"/>
              <a:t>Криушин</a:t>
            </a:r>
            <a:r>
              <a:rPr lang="ru-RU" sz="3200" dirty="0" smtClean="0"/>
              <a:t> А.Д. </a:t>
            </a:r>
            <a:r>
              <a:rPr lang="ru-RU" sz="3200" dirty="0"/>
              <a:t>– тимлид, </a:t>
            </a:r>
            <a:r>
              <a:rPr lang="ru-RU" sz="3200" dirty="0" smtClean="0"/>
              <a:t>редактор</a:t>
            </a:r>
            <a:endParaRPr lang="ru-RU" sz="3200" dirty="0"/>
          </a:p>
          <a:p>
            <a:pPr>
              <a:lnSpc>
                <a:spcPct val="150000"/>
              </a:lnSpc>
            </a:pPr>
            <a:r>
              <a:rPr lang="ru-RU" sz="3200" dirty="0" smtClean="0"/>
              <a:t>Соколов </a:t>
            </a:r>
            <a:r>
              <a:rPr lang="ru-RU" sz="3200" smtClean="0"/>
              <a:t>И..</a:t>
            </a:r>
            <a:r>
              <a:rPr lang="ru-RU" sz="3200" smtClean="0"/>
              <a:t> </a:t>
            </a:r>
            <a:r>
              <a:rPr lang="ru-RU" sz="3200" dirty="0"/>
              <a:t>– создатель </a:t>
            </a:r>
            <a:r>
              <a:rPr lang="ru-RU" sz="3200" dirty="0" err="1"/>
              <a:t>мат.модели</a:t>
            </a:r>
            <a:r>
              <a:rPr lang="ru-RU" sz="3200" dirty="0"/>
              <a:t>, программист</a:t>
            </a:r>
          </a:p>
          <a:p>
            <a:pPr>
              <a:lnSpc>
                <a:spcPct val="150000"/>
              </a:lnSpc>
            </a:pPr>
            <a:r>
              <a:rPr lang="ru-RU" sz="3200" dirty="0" err="1" smtClean="0"/>
              <a:t>Верижников</a:t>
            </a:r>
            <a:r>
              <a:rPr lang="ru-RU" sz="3200" dirty="0" smtClean="0"/>
              <a:t> В.П.– </a:t>
            </a:r>
            <a:r>
              <a:rPr lang="ru-RU" sz="3200" dirty="0"/>
              <a:t>инженер </a:t>
            </a:r>
            <a:r>
              <a:rPr lang="en-US" sz="3200" dirty="0"/>
              <a:t>KSP</a:t>
            </a:r>
            <a:r>
              <a:rPr lang="ru-RU" sz="3200" dirty="0"/>
              <a:t>, </a:t>
            </a:r>
            <a:r>
              <a:rPr lang="ru-RU" sz="3200" dirty="0" err="1" smtClean="0"/>
              <a:t>редактор,создатель</a:t>
            </a:r>
            <a:r>
              <a:rPr lang="ru-RU" sz="3200" dirty="0" smtClean="0"/>
              <a:t> </a:t>
            </a:r>
            <a:r>
              <a:rPr lang="ru-RU" sz="3200" dirty="0" smtClean="0"/>
              <a:t>презентации</a:t>
            </a:r>
            <a:endParaRPr lang="ru-RU" sz="3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4E57BD91-951F-233F-91FE-19D768E0F44E}"/>
              </a:ext>
            </a:extLst>
          </p:cNvPr>
          <p:cNvSpPr txBox="1"/>
          <p:nvPr/>
        </p:nvSpPr>
        <p:spPr>
          <a:xfrm>
            <a:off x="11533720" y="6104092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dirty="0"/>
              <a:t>3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xmlns="" val="12901123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0874D929-CB27-4ED7-91EE-171CE4A989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0654"/>
            <a:ext cx="10515600" cy="732155"/>
          </a:xfrm>
        </p:spPr>
        <p:txBody>
          <a:bodyPr>
            <a:normAutofit/>
          </a:bodyPr>
          <a:lstStyle/>
          <a:p>
            <a:r>
              <a:rPr lang="ru-RU" sz="3600" dirty="0"/>
              <a:t>Описание миссии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C56C7827-6C24-421B-B813-2BBE64F766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2278" y="1066351"/>
            <a:ext cx="10611522" cy="16889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dirty="0"/>
              <a:t>Миссия «Аполлон-11» была первой в истории успешной посадкой на Луну. В рамках этой миссии американские астронавты Нил Армстронг и Эдвин </a:t>
            </a:r>
            <a:r>
              <a:rPr lang="ru-RU" sz="2400" dirty="0" err="1"/>
              <a:t>Олдрин</a:t>
            </a:r>
            <a:r>
              <a:rPr lang="ru-RU" sz="2400" dirty="0"/>
              <a:t> высадились на поверхность Луны 20 июля 1969 года. Они провели на Луне 21 час 36 минут и 21 секунду, после чего благополучно вернулись на Землю.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1A4458AF-3E7E-41B9-9331-D3BBD288E3C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38200" y="2858845"/>
            <a:ext cx="5544847" cy="346553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xmlns="" id="{99A92979-EA2C-4805-BD3A-9FBEC22A900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595690" y="2845393"/>
            <a:ext cx="4545467" cy="349243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C5A9931A-DB62-E78D-B053-A9B36BE07225}"/>
              </a:ext>
            </a:extLst>
          </p:cNvPr>
          <p:cNvSpPr txBox="1"/>
          <p:nvPr/>
        </p:nvSpPr>
        <p:spPr>
          <a:xfrm>
            <a:off x="11533720" y="6104092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dirty="0"/>
              <a:t>4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xmlns="" val="12847929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D1195D69-6043-471E-BFFD-7E907E184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4551" y="316139"/>
            <a:ext cx="10579249" cy="716019"/>
          </a:xfrm>
        </p:spPr>
        <p:txBody>
          <a:bodyPr>
            <a:normAutofit/>
          </a:bodyPr>
          <a:lstStyle/>
          <a:p>
            <a:r>
              <a:rPr lang="ru-RU" sz="3600" dirty="0"/>
              <a:t>Физическая и математическая модели</a:t>
            </a:r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D688C227-70F5-4E00-896F-818F7957421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39576" y="1191922"/>
                <a:ext cx="7062395" cy="5093745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ru-RU" dirty="0">
                    <a:solidFill>
                      <a:schemeClr val="tx1"/>
                    </a:solidFill>
                  </a:rPr>
                  <a:t>Сила тяги:</a:t>
                </a:r>
              </a:p>
              <a:p>
                <a:pPr marL="0" indent="0">
                  <a:buNone/>
                </a:pPr>
                <a:r>
                  <a:rPr lang="ru-RU" sz="20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DengXian" panose="02010600030101010101" pitchFamily="2" charset="-122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ru-RU" sz="24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ru-RU" sz="24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24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m:rPr>
                                <m:nor/>
                              </m:rPr>
                              <a:rPr lang="ru-RU" sz="2400">
                                <a:solidFill>
                                  <a:schemeClr val="tx1"/>
                                </a:solidFill>
                                <a:effectLst/>
                                <a:latin typeface="Times New Roman" panose="02020603050405020304" pitchFamily="18" charset="0"/>
                                <a:ea typeface="Times New Roman" panose="02020603050405020304" pitchFamily="18" charset="0"/>
                              </a:rPr>
                              <m:t>тяги</m:t>
                            </m:r>
                          </m:sub>
                        </m:sSub>
                        <m:r>
                          <a:rPr lang="ru-RU" sz="24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</m:e>
                    </m:acc>
                    <m:r>
                      <a:rPr lang="ru-RU" sz="24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ru-RU" sz="24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ru-RU" sz="24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ru-RU" sz="24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ru-RU" sz="24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ru-RU" sz="24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ru-RU" sz="24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𝑈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ru-RU" sz="24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ru-RU" sz="24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ru-RU" sz="24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ru-RU" sz="24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ru-RU" sz="24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,                </m:t>
                            </m:r>
                            <m:r>
                              <a:rPr lang="ru-RU" sz="24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ru-RU" sz="240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&lt;</m:t>
                            </m:r>
                            <m:sSub>
                              <m:sSubPr>
                                <m:ctrlPr>
                                  <a:rPr lang="ru-RU" sz="24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ru-RU" sz="24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ru-RU" sz="24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ru-RU" sz="240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,                   </m:t>
                            </m:r>
                            <m:r>
                              <a:rPr lang="ru-RU" sz="24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</m:e>
                          <m:e>
                            <m:r>
                              <a:rPr lang="ru-RU" sz="24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ru-RU" sz="24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ru-RU" sz="24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ru-RU" sz="24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𝑈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ru-RU" sz="24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ru-RU" sz="24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ru-RU" sz="24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ru-RU" sz="24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ru-RU" sz="240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,              </m:t>
                            </m:r>
                            <m:sSub>
                              <m:sSubPr>
                                <m:ctrlPr>
                                  <a:rPr lang="ru-RU" sz="24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ru-RU" sz="24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  <m:r>
                                  <a:rPr lang="ru-RU" sz="24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ru-RU" sz="24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ru-RU" sz="240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≤</m:t>
                            </m:r>
                            <m:r>
                              <a:rPr lang="ru-RU" sz="24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ru-RU" sz="240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&lt;</m:t>
                            </m:r>
                            <m:sSub>
                              <m:sSubPr>
                                <m:ctrlPr>
                                  <a:rPr lang="ru-RU" sz="24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ru-RU" sz="24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ru-RU" sz="24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ru-RU" sz="24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           </m:t>
                            </m:r>
                          </m:e>
                        </m:eqArr>
                      </m:e>
                    </m:d>
                  </m:oMath>
                </a14:m>
                <a:endParaRPr lang="ru-RU" sz="20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ru-RU" dirty="0">
                    <a:solidFill>
                      <a:schemeClr val="tx1"/>
                    </a:solidFill>
                  </a:rPr>
                  <a:t>Изменение массы:</a:t>
                </a:r>
              </a:p>
              <a:p>
                <a:pPr marL="0" indent="0">
                  <a:buNone/>
                </a:pPr>
                <a:r>
                  <a:rPr lang="ru-RU" sz="2000" dirty="0">
                    <a:solidFill>
                      <a:schemeClr val="tx1"/>
                    </a:solidFill>
                    <a:effectLst/>
                    <a:ea typeface="Times New Roman" panose="02020603050405020304" pitchFamily="18" charset="0"/>
                  </a:rPr>
                  <a:t>  </a:t>
                </a:r>
                <a14:m>
                  <m:oMath xmlns:m="http://schemas.openxmlformats.org/officeDocument/2006/math">
                    <m:r>
                      <a:rPr lang="ru-RU" sz="2400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𝑚</m:t>
                    </m:r>
                    <m:d>
                      <m:dPr>
                        <m:ctrlPr>
                          <a:rPr lang="ru-RU" sz="24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ru-RU" sz="24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𝑡</m:t>
                        </m:r>
                      </m:e>
                    </m:d>
                    <m:r>
                      <a:rPr lang="ru-RU" sz="24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ru-RU" sz="24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ru-RU" sz="24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ru-RU" sz="24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ru-RU" sz="24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ru-RU" sz="24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ru-RU" sz="24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ru-RU" sz="24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ru-RU" sz="24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ru-RU" sz="24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ru-RU" sz="24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ru-RU" sz="24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,                         </m:t>
                            </m:r>
                            <m:r>
                              <a:rPr lang="ru-RU" sz="24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ru-RU" sz="240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&lt;</m:t>
                            </m:r>
                            <m:sSub>
                              <m:sSubPr>
                                <m:ctrlPr>
                                  <a:rPr lang="ru-RU" sz="24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ru-RU" sz="24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ru-RU" sz="24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ru-RU" sz="240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,                      </m:t>
                            </m:r>
                            <m:r>
                              <a:rPr lang="ru-RU" sz="24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 </m:t>
                            </m:r>
                          </m:e>
                          <m:e>
                            <m:sSub>
                              <m:sSubPr>
                                <m:ctrlPr>
                                  <a:rPr lang="ru-RU" sz="24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ru-RU" sz="24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ru-RU" sz="24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ru-RU" sz="24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ru-RU" sz="24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ru-RU" sz="24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ru-RU" sz="24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ru-RU" sz="24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ru-RU" sz="24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ru-RU" sz="24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 −</m:t>
                            </m:r>
                            <m:r>
                              <a:rPr lang="ru-RU" sz="240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ru-RU" sz="24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ru-RU" sz="24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ru-RU" sz="24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ru-RU" sz="240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)</m:t>
                            </m:r>
                            <m:r>
                              <a:rPr lang="ru-RU" sz="24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 </m:t>
                            </m:r>
                            <m:r>
                              <a:rPr lang="ru-RU" sz="240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,         </m:t>
                            </m:r>
                            <m:sSub>
                              <m:sSubPr>
                                <m:ctrlPr>
                                  <a:rPr lang="ru-RU" sz="24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ru-RU" sz="24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ru-RU" sz="24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ru-RU" sz="240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≤</m:t>
                            </m:r>
                            <m:r>
                              <a:rPr lang="ru-RU" sz="24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ru-RU" sz="240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&lt;</m:t>
                            </m:r>
                            <m:sSub>
                              <m:sSubPr>
                                <m:ctrlPr>
                                  <a:rPr lang="ru-RU" sz="24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ru-RU" sz="24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ru-RU" sz="24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ru-RU" sz="24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               </m:t>
                            </m:r>
                          </m:e>
                        </m:eqArr>
                      </m:e>
                    </m:d>
                  </m:oMath>
                </a14:m>
                <a:endParaRPr lang="ru-RU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ru-RU" dirty="0">
                    <a:solidFill>
                      <a:schemeClr val="tx1"/>
                    </a:solidFill>
                  </a:rPr>
                  <a:t>Угол наклона</a:t>
                </a:r>
              </a:p>
              <a:p>
                <a:pPr marL="0" indent="0">
                  <a:buNone/>
                </a:pPr>
                <a:r>
                  <a:rPr lang="ru-RU" sz="2000" dirty="0">
                    <a:solidFill>
                      <a:schemeClr val="tx1"/>
                    </a:solidFill>
                    <a:effectLst/>
                    <a:ea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ru-RU" sz="2400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𝛼</m:t>
                    </m:r>
                    <m:d>
                      <m:dPr>
                        <m:ctrlPr>
                          <a:rPr lang="ru-RU" sz="24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ru-RU" sz="24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𝑡</m:t>
                        </m:r>
                      </m:e>
                    </m:d>
                    <m:r>
                      <a:rPr lang="ru-RU" sz="24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ru-RU" sz="24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ru-RU" sz="24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ru-RU" sz="24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ru-RU" sz="24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ru-RU" sz="24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ru-RU" sz="24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ru-RU" sz="24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ru-RU" sz="24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ru-RU" sz="24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ru-RU" sz="24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ru-RU" sz="24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,                                       </m:t>
                            </m:r>
                            <m:r>
                              <a:rPr lang="ru-RU" sz="24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ru-RU" sz="240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&lt;</m:t>
                            </m:r>
                            <m:sSub>
                              <m:sSubPr>
                                <m:ctrlPr>
                                  <a:rPr lang="ru-RU" sz="24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ru-RU" sz="24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ru-RU" sz="24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ru-RU" sz="240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,                      </m:t>
                            </m:r>
                            <m:r>
                              <a:rPr lang="ru-RU" sz="24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 </m:t>
                            </m:r>
                          </m:e>
                          <m:e>
                            <m:sSub>
                              <m:sSubPr>
                                <m:ctrlPr>
                                  <a:rPr lang="ru-RU" sz="24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ru-RU" sz="24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ru-RU" sz="24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ru-RU" sz="24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ru-RU" sz="24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ru-RU" sz="24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ru-RU" sz="24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ru-RU" sz="24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ru-RU" sz="24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ru-RU" sz="24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ru-RU" sz="24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 − </m:t>
                            </m:r>
                            <m:sSub>
                              <m:sSubPr>
                                <m:ctrlPr>
                                  <a:rPr lang="ru-RU" sz="24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ru-RU" sz="24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ru-RU" sz="24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ru-RU" sz="24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ru-RU" sz="24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ru-RU" sz="24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 −</m:t>
                            </m:r>
                            <m:r>
                              <a:rPr lang="ru-RU" sz="240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ru-RU" sz="24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ru-RU" sz="24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ru-RU" sz="24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ru-RU" sz="24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) </m:t>
                            </m:r>
                            <m:r>
                              <a:rPr lang="ru-RU" sz="240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,        </m:t>
                            </m:r>
                            <m:sSub>
                              <m:sSubPr>
                                <m:ctrlPr>
                                  <a:rPr lang="ru-RU" sz="24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ru-RU" sz="24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ru-RU" sz="24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ru-RU" sz="240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≤</m:t>
                            </m:r>
                            <m:r>
                              <a:rPr lang="ru-RU" sz="24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ru-RU" sz="240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&lt;</m:t>
                            </m:r>
                            <m:sSub>
                              <m:sSubPr>
                                <m:ctrlPr>
                                  <a:rPr lang="ru-RU" sz="24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ru-RU" sz="24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ru-RU" sz="24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2                   </m:t>
                                </m:r>
                              </m:sub>
                            </m:sSub>
                            <m:r>
                              <a:rPr lang="ru-RU" sz="24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 </m:t>
                            </m:r>
                          </m:e>
                        </m:eqArr>
                      </m:e>
                    </m:d>
                  </m:oMath>
                </a14:m>
                <a:endParaRPr lang="ru-RU" sz="18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xmlns="" id="{D688C227-70F5-4E00-896F-818F7957421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39576" y="1191922"/>
                <a:ext cx="7062395" cy="5093745"/>
              </a:xfrm>
              <a:blipFill>
                <a:blip r:embed="rId2" cstate="print"/>
                <a:stretch>
                  <a:fillRect l="-1726" t="-203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xmlns="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4341824-F421-4CC7-8DAC-DED92B070DCB}"/>
                  </a:ext>
                </a:extLst>
              </p:cNvPr>
              <p:cNvSpPr txBox="1"/>
              <p:nvPr/>
            </p:nvSpPr>
            <p:spPr>
              <a:xfrm>
                <a:off x="6402593" y="1191922"/>
                <a:ext cx="5246146" cy="60156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ru-RU" sz="2800" dirty="0"/>
                  <a:t>Изменение плотности воздуха относительно высоты:</a:t>
                </a:r>
                <a:br>
                  <a:rPr lang="ru-RU" sz="2800" dirty="0"/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ru-RU" sz="2400" i="1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𝑝</m:t>
                      </m:r>
                      <m:d>
                        <m:d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h</m:t>
                          </m:r>
                        </m:e>
                      </m:d>
                      <m:r>
                        <a:rPr lang="en-US" sz="24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(−</m:t>
                          </m:r>
                          <m:f>
                            <m:fPr>
                              <m:ctrlPr>
                                <a:rPr lang="ru-RU" sz="24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𝜇</m:t>
                              </m:r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∙</m:t>
                              </m:r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𝑔</m:t>
                              </m:r>
                            </m:num>
                            <m:den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𝑅</m:t>
                              </m:r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∙</m:t>
                              </m:r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𝑇</m:t>
                              </m:r>
                            </m:den>
                          </m:f>
                          <m:r>
                            <a:rPr lang="en-US" sz="24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∙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h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ru-RU" sz="24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>
                  <a:lnSpc>
                    <a:spcPct val="110000"/>
                  </a:lnSpc>
                </a:pPr>
                <a:r>
                  <a:rPr lang="ru-RU" sz="2800" dirty="0"/>
                  <a:t>Сила сопротивления воздуха:</a:t>
                </a:r>
              </a:p>
              <a:p>
                <a:pPr>
                  <a:lnSpc>
                    <a:spcPct val="11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40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ru-RU" sz="2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𝑐</m:t>
                          </m:r>
                        </m:sub>
                      </m:sSub>
                      <m:r>
                        <a:rPr lang="ru-RU" sz="2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2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ru-RU" sz="2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ru-RU" sz="2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ru-RU" sz="2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ru-RU" sz="2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𝑦</m:t>
                          </m:r>
                        </m:sub>
                      </m:sSub>
                      <m:r>
                        <a:rPr lang="ru-RU" sz="2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𝜌</m:t>
                      </m:r>
                      <m:sSup>
                        <m:sSupPr>
                          <m:ctrlPr>
                            <a:rPr lang="ru-RU" sz="2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ru-RU" sz="2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ru-RU" sz="2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𝑆</m:t>
                      </m:r>
                    </m:oMath>
                  </m:oMathPara>
                </a14:m>
                <a:endParaRPr lang="ru-RU" sz="24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>
                  <a:lnSpc>
                    <a:spcPct val="110000"/>
                  </a:lnSpc>
                </a:pPr>
                <a:r>
                  <a:rPr lang="ru-RU" sz="2800" dirty="0">
                    <a:effectLst/>
                    <a:ea typeface="Times New Roman" panose="02020603050405020304" pitchFamily="18" charset="0"/>
                  </a:rPr>
                  <a:t>Сила гравитационного взаимодействия:</a:t>
                </a:r>
              </a:p>
              <a:p>
                <a:pPr>
                  <a:lnSpc>
                    <a:spcPct val="11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400" i="1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𝐹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т</m:t>
                          </m:r>
                        </m:sub>
                      </m:sSub>
                      <m:r>
                        <a:rPr lang="en-US" sz="24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</a:rPr>
                        <m:t>=</m:t>
                      </m:r>
                      <m:f>
                        <m:fPr>
                          <m:ctrlPr>
                            <a:rPr lang="ru-RU" sz="2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𝐺</m:t>
                          </m:r>
                          <m:r>
                            <a:rPr lang="ru-RU" sz="24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⋅</m:t>
                          </m:r>
                          <m:r>
                            <m:rPr>
                              <m:sty m:val="p"/>
                            </m:rPr>
                            <a:rPr lang="ru-RU" sz="24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M</m:t>
                          </m:r>
                          <m:r>
                            <a:rPr lang="ru-RU" sz="24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⋅</m:t>
                          </m:r>
                          <m:r>
                            <a:rPr lang="ru-RU" sz="2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𝑚</m:t>
                          </m:r>
                        </m:num>
                        <m:den>
                          <m:sSup>
                            <m:sSupPr>
                              <m:ctrlPr>
                                <a:rPr lang="ru-RU" sz="2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ru-RU" sz="24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sz="24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𝑅</m:t>
                                  </m:r>
                                  <m:r>
                                    <a:rPr lang="ru-RU" sz="24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+</m:t>
                                  </m:r>
                                  <m:r>
                                    <a:rPr lang="ru-RU" sz="24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h</m:t>
                                  </m:r>
                                </m:e>
                              </m:d>
                            </m:e>
                            <m:sup>
                              <m:r>
                                <a:rPr lang="ru-RU" sz="2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ru-RU" sz="18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/>
                <a:endParaRPr lang="ru-RU" sz="2800" dirty="0">
                  <a:effectLst/>
                  <a:ea typeface="Times New Roman" panose="02020603050405020304" pitchFamily="18" charset="0"/>
                </a:endParaRPr>
              </a:p>
              <a:p>
                <a:endParaRPr lang="ru-RU" sz="2800" dirty="0"/>
              </a:p>
              <a:p>
                <a:endParaRPr lang="ru-RU" sz="36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xmlns="" id="{24341824-F421-4CC7-8DAC-DED92B070D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2593" y="1191922"/>
                <a:ext cx="5246146" cy="6015621"/>
              </a:xfrm>
              <a:prstGeom prst="rect">
                <a:avLst/>
              </a:prstGeom>
              <a:blipFill>
                <a:blip r:embed="rId3" cstate="print"/>
                <a:stretch>
                  <a:fillRect l="-2323" t="-71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0FE6BB6A-6AC8-1CC2-B099-88D0C8E3521A}"/>
              </a:ext>
            </a:extLst>
          </p:cNvPr>
          <p:cNvSpPr txBox="1"/>
          <p:nvPr/>
        </p:nvSpPr>
        <p:spPr>
          <a:xfrm>
            <a:off x="11533720" y="6104092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dirty="0"/>
              <a:t>5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xmlns="" val="30797504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F888A701-9AA5-451E-96E0-7544C19B564B}"/>
              </a:ext>
            </a:extLst>
          </p:cNvPr>
          <p:cNvSpPr txBox="1"/>
          <p:nvPr/>
        </p:nvSpPr>
        <p:spPr>
          <a:xfrm>
            <a:off x="517071" y="402771"/>
            <a:ext cx="907868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latin typeface="+mj-lt"/>
              </a:rPr>
              <a:t>Система дифференциальных уравнений для каждого из этапов взлёта</a:t>
            </a:r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C09393B-0EDB-4C25-9DBD-1975AC559E1C}"/>
                  </a:ext>
                </a:extLst>
              </p:cNvPr>
              <p:cNvSpPr txBox="1"/>
              <p:nvPr/>
            </p:nvSpPr>
            <p:spPr>
              <a:xfrm>
                <a:off x="141515" y="2023022"/>
                <a:ext cx="5660571" cy="33052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ru-RU" sz="2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ru-RU" sz="2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ru-RU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sSub>
                                <m:sSubPr>
                                  <m:ctrlPr>
                                    <a:rPr lang="ru-RU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ru-RU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ru-RU" sz="22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d>
                                <m:dPr>
                                  <m:ctrlPr>
                                    <a:rPr lang="ru-RU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ru-RU" sz="2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2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𝑈</m:t>
                                      </m:r>
                                    </m:e>
                                    <m:sub>
                                      <m:r>
                                        <a:rPr lang="ru-RU" sz="220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ru-RU" sz="2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2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ru-RU" sz="220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ru-RU" sz="22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ru-RU" sz="2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ru-RU" sz="220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ru-RU" sz="220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sSub>
                                    <m:sSubPr>
                                      <m:ctrlPr>
                                        <a:rPr lang="ru-RU" sz="2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2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ru-RU" sz="2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  <m:r>
                                    <a:rPr lang="ru-RU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  <m:sSup>
                                    <m:sSupPr>
                                      <m:ctrlPr>
                                        <a:rPr lang="ru-RU" sz="2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ru-RU" sz="2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p>
                                      <m:r>
                                        <a:rPr lang="ru-RU" sz="220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ru-RU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</m:d>
                              <m:r>
                                <a:rPr lang="ru-RU" sz="22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ru-RU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𝑐𝑜𝑠</m:t>
                              </m:r>
                              <m:r>
                                <a:rPr lang="ru-RU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e>
                              <m:r>
                                <a:rPr lang="ru-RU" sz="22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ru-RU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sSub>
                                <m:sSubPr>
                                  <m:ctrlPr>
                                    <a:rPr lang="ru-RU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ru-RU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ru-RU" sz="22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d>
                                <m:dPr>
                                  <m:ctrlPr>
                                    <a:rPr lang="ru-RU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ru-RU" sz="2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2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𝑈</m:t>
                                      </m:r>
                                    </m:e>
                                    <m:sub>
                                      <m:r>
                                        <a:rPr lang="ru-RU" sz="220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ru-RU" sz="2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2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ru-RU" sz="220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ru-RU" sz="22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 </m:t>
                                  </m:r>
                                  <m:f>
                                    <m:fPr>
                                      <m:ctrlPr>
                                        <a:rPr lang="ru-RU" sz="2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ru-RU" sz="220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ru-RU" sz="220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sSub>
                                    <m:sSubPr>
                                      <m:ctrlPr>
                                        <a:rPr lang="ru-RU" sz="2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2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ru-RU" sz="2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  <m:r>
                                    <a:rPr lang="ru-RU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  <m:sSup>
                                    <m:sSupPr>
                                      <m:ctrlPr>
                                        <a:rPr lang="ru-RU" sz="2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ru-RU" sz="2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p>
                                      <m:r>
                                        <a:rPr lang="ru-RU" sz="220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ru-RU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</m:d>
                              <m:r>
                                <a:rPr lang="ru-RU" sz="22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ru-RU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𝑠𝑖𝑛</m:t>
                              </m:r>
                              <m:r>
                                <a:rPr lang="ru-RU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ru-RU" sz="22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ru-RU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ru-RU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  <m:r>
                                    <a:rPr lang="ru-RU" sz="22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ru-RU" sz="22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M</m:t>
                                  </m:r>
                                  <m:r>
                                    <a:rPr lang="ru-RU" sz="22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r>
                                    <a:rPr lang="ru-RU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ru-RU" sz="2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ru-RU" sz="2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ru-RU" sz="2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  <m:r>
                                            <a:rPr lang="ru-RU" sz="220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ru-RU" sz="2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ru-RU" sz="220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  <m:e>
                              <m:r>
                                <a:rPr lang="ru-RU" sz="22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ru-RU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ru-RU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d>
                              <m:r>
                                <a:rPr lang="ru-RU" sz="22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ru-RU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ru-RU" sz="22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ru-RU" sz="22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  <m:sSup>
                                <m:sSupPr>
                                  <m:ctrlPr>
                                    <a:rPr lang="ru-RU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ru-RU" sz="2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ru-RU" sz="220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f>
                                        <m:fPr>
                                          <m:ctrlPr>
                                            <a:rPr lang="ru-RU" sz="2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ru-RU" sz="2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𝜇</m:t>
                                          </m:r>
                                          <m:r>
                                            <a:rPr lang="ru-RU" sz="220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∙</m:t>
                                          </m:r>
                                          <m:r>
                                            <a:rPr lang="ru-RU" sz="2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𝑔</m:t>
                                          </m:r>
                                        </m:num>
                                        <m:den>
                                          <m:r>
                                            <a:rPr lang="ru-RU" sz="2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  <m:r>
                                            <a:rPr lang="ru-RU" sz="220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∙</m:t>
                                          </m:r>
                                          <m:r>
                                            <a:rPr lang="ru-RU" sz="2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den>
                                      </m:f>
                                      <m:r>
                                        <a:rPr lang="ru-RU" sz="220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∙</m:t>
                                      </m:r>
                                      <m:r>
                                        <a:rPr lang="ru-RU" sz="2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</m:d>
                                </m:sup>
                              </m:sSup>
                            </m:e>
                            <m:e>
                              <m:r>
                                <a:rPr lang="ru-RU" sz="22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ru-RU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d>
                                <m:dPr>
                                  <m:ctrlPr>
                                    <a:rPr lang="ru-RU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ru-RU" sz="22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ru-RU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ru-RU" sz="22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ru-RU" sz="22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ru-RU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ru-RU" sz="22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ru-RU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ru-RU" sz="22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ru-RU" sz="22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ru-RU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d>
                                <m:dPr>
                                  <m:ctrlPr>
                                    <a:rPr lang="ru-RU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ru-RU" sz="22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ru-RU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ru-RU" sz="22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ru-RU" sz="22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ru-RU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ru-RU" sz="22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ru-RU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ru-RU" sz="22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</m:e>
                            <m:e>
                              <m:r>
                                <a:rPr lang="ru-RU" sz="22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ru-RU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ru-RU" sz="22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sSub>
                                <m:sSubPr>
                                  <m:ctrlPr>
                                    <a:rPr lang="ru-RU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ru-RU" sz="22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ru-RU" sz="22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xmlns="" id="{8C09393B-0EDB-4C25-9DBD-1975AC559E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515" y="2023022"/>
                <a:ext cx="5660571" cy="3305200"/>
              </a:xfrm>
              <a:prstGeom prst="rect">
                <a:avLst/>
              </a:prstGeom>
              <a:blipFill>
                <a:blip r:embed="rId2" cstate="print"/>
                <a:stretch>
                  <a:fillRect r="-150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xmlns="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A70BBF5-BFA9-4921-8ABC-86039508BE39}"/>
                  </a:ext>
                </a:extLst>
              </p:cNvPr>
              <p:cNvSpPr txBox="1"/>
              <p:nvPr/>
            </p:nvSpPr>
            <p:spPr>
              <a:xfrm>
                <a:off x="6096000" y="1938656"/>
                <a:ext cx="6096000" cy="33052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ru-RU" sz="2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ru-RU" sz="2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ru-RU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sSub>
                                <m:sSubPr>
                                  <m:ctrlPr>
                                    <a:rPr lang="ru-RU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ru-RU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ru-RU" sz="22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d>
                                <m:dPr>
                                  <m:ctrlPr>
                                    <a:rPr lang="ru-RU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ru-RU" sz="2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2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𝑈</m:t>
                                      </m:r>
                                    </m:e>
                                    <m:sub>
                                      <m:r>
                                        <a:rPr lang="ru-RU" sz="220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ru-RU" sz="2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2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ru-RU" sz="220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ru-RU" sz="22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ru-RU" sz="2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ru-RU" sz="220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ru-RU" sz="220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sSub>
                                    <m:sSubPr>
                                      <m:ctrlPr>
                                        <a:rPr lang="ru-RU" sz="2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2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ru-RU" sz="2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  <m:r>
                                    <a:rPr lang="ru-RU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  <m:sSup>
                                    <m:sSupPr>
                                      <m:ctrlPr>
                                        <a:rPr lang="ru-RU" sz="2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ru-RU" sz="2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p>
                                      <m:r>
                                        <a:rPr lang="ru-RU" sz="220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ru-RU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</m:d>
                              <m:r>
                                <a:rPr lang="ru-RU" sz="22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ru-RU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𝑐𝑜𝑠</m:t>
                              </m:r>
                              <m:r>
                                <a:rPr lang="ru-RU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e>
                              <m:r>
                                <a:rPr lang="ru-RU" sz="22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ru-RU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sSub>
                                <m:sSubPr>
                                  <m:ctrlPr>
                                    <a:rPr lang="ru-RU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ru-RU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ru-RU" sz="22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d>
                                <m:dPr>
                                  <m:ctrlPr>
                                    <a:rPr lang="ru-RU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ru-RU" sz="2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2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𝑈</m:t>
                                      </m:r>
                                    </m:e>
                                    <m:sub>
                                      <m:r>
                                        <a:rPr lang="ru-RU" sz="220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ru-RU" sz="2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2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ru-RU" sz="220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ru-RU" sz="22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 </m:t>
                                  </m:r>
                                  <m:f>
                                    <m:fPr>
                                      <m:ctrlPr>
                                        <a:rPr lang="ru-RU" sz="2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ru-RU" sz="220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ru-RU" sz="220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sSub>
                                    <m:sSubPr>
                                      <m:ctrlPr>
                                        <a:rPr lang="ru-RU" sz="2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2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ru-RU" sz="2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  <m:r>
                                    <a:rPr lang="ru-RU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  <m:sSup>
                                    <m:sSupPr>
                                      <m:ctrlPr>
                                        <a:rPr lang="ru-RU" sz="2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ru-RU" sz="2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p>
                                      <m:r>
                                        <a:rPr lang="ru-RU" sz="220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ru-RU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</m:d>
                              <m:r>
                                <a:rPr lang="ru-RU" sz="22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ru-RU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𝑠𝑖𝑛</m:t>
                              </m:r>
                              <m:r>
                                <a:rPr lang="ru-RU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ru-RU" sz="22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ru-RU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ru-RU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  <m:r>
                                    <a:rPr lang="ru-RU" sz="22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ru-RU" sz="22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M</m:t>
                                  </m:r>
                                  <m:r>
                                    <a:rPr lang="ru-RU" sz="22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r>
                                    <a:rPr lang="ru-RU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ru-RU" sz="2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ru-RU" sz="2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ru-RU" sz="2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  <m:r>
                                            <a:rPr lang="ru-RU" sz="220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ru-RU" sz="2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ru-RU" sz="220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  <m:e>
                              <m:r>
                                <a:rPr lang="ru-RU" sz="22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ru-RU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ru-RU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d>
                              <m:r>
                                <a:rPr lang="ru-RU" sz="22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ru-RU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ru-RU" sz="22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ru-RU" sz="22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  <m:sSup>
                                <m:sSupPr>
                                  <m:ctrlPr>
                                    <a:rPr lang="ru-RU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ru-RU" sz="2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ru-RU" sz="220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f>
                                        <m:fPr>
                                          <m:ctrlPr>
                                            <a:rPr lang="ru-RU" sz="2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ru-RU" sz="2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𝜇</m:t>
                                          </m:r>
                                          <m:r>
                                            <a:rPr lang="ru-RU" sz="220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∙</m:t>
                                          </m:r>
                                          <m:r>
                                            <a:rPr lang="ru-RU" sz="2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𝑔</m:t>
                                          </m:r>
                                        </m:num>
                                        <m:den>
                                          <m:r>
                                            <a:rPr lang="ru-RU" sz="2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  <m:r>
                                            <a:rPr lang="ru-RU" sz="220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∙</m:t>
                                          </m:r>
                                          <m:r>
                                            <a:rPr lang="ru-RU" sz="2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den>
                                      </m:f>
                                      <m:r>
                                        <a:rPr lang="ru-RU" sz="220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∙</m:t>
                                      </m:r>
                                      <m:r>
                                        <a:rPr lang="ru-RU" sz="2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</m:d>
                                </m:sup>
                              </m:sSup>
                            </m:e>
                            <m:e>
                              <m:r>
                                <a:rPr lang="ru-RU" sz="22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ru-RU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d>
                                <m:dPr>
                                  <m:ctrlPr>
                                    <a:rPr lang="ru-RU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ru-RU" sz="22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ru-RU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ru-RU" sz="22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ru-RU" sz="22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ru-RU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ru-RU" sz="22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ru-RU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ru-RU" sz="22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ru-RU" sz="22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− </m:t>
                              </m:r>
                              <m:sSub>
                                <m:sSubPr>
                                  <m:ctrlPr>
                                    <a:rPr lang="ru-RU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ru-RU" sz="22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ru-RU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ru-RU" sz="22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− </m:t>
                                  </m:r>
                                  <m:sSub>
                                    <m:sSubPr>
                                      <m:ctrlPr>
                                        <a:rPr lang="ru-RU" sz="2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2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ru-RU" sz="220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ru-RU" sz="22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ru-RU" sz="22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ru-RU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d>
                                <m:dPr>
                                  <m:ctrlPr>
                                    <a:rPr lang="ru-RU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ru-RU" sz="22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ru-RU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ru-RU" sz="22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ru-RU" sz="22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ru-RU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ru-RU" sz="22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ru-RU" sz="22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  <m:d>
                                <m:dPr>
                                  <m:ctrlPr>
                                    <a:rPr lang="ru-RU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ru-RU" sz="22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 </m:t>
                                  </m:r>
                                  <m:sSub>
                                    <m:sSubPr>
                                      <m:ctrlPr>
                                        <a:rPr lang="ru-RU" sz="2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2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ru-RU" sz="220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ru-RU" sz="22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</m:e>
                            <m:e>
                              <m:r>
                                <a:rPr lang="ru-RU" sz="22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sSub>
                                <m:sSubPr>
                                  <m:ctrlPr>
                                    <a:rPr lang="ru-RU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2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ru-RU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ru-RU" sz="22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ru-RU" sz="22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ru-RU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ru-RU" sz="22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sSub>
                                <m:sSubPr>
                                  <m:ctrlPr>
                                    <a:rPr lang="ru-RU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ru-RU" sz="22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ru-RU" sz="22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ru-RU" sz="22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xmlns="" id="{2A70BBF5-BFA9-4921-8ABC-86039508BE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1938656"/>
                <a:ext cx="6096000" cy="3305200"/>
              </a:xfrm>
              <a:prstGeom prst="rect">
                <a:avLst/>
              </a:prstGeom>
              <a:blipFill>
                <a:blip r:embed="rId3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24268F39-F616-A17F-773B-58BA4D698377}"/>
              </a:ext>
            </a:extLst>
          </p:cNvPr>
          <p:cNvSpPr txBox="1"/>
          <p:nvPr/>
        </p:nvSpPr>
        <p:spPr>
          <a:xfrm>
            <a:off x="11533720" y="6104092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dirty="0"/>
              <a:t>6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xmlns="" val="5370187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A30E2FB7-2E08-41C9-B79E-EA178A48A661}"/>
              </a:ext>
            </a:extLst>
          </p:cNvPr>
          <p:cNvSpPr txBox="1"/>
          <p:nvPr/>
        </p:nvSpPr>
        <p:spPr>
          <a:xfrm>
            <a:off x="664029" y="244929"/>
            <a:ext cx="1156607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latin typeface="+mj-lt"/>
              </a:rPr>
              <a:t>Система дифференциальных уравнений, приведённая к нормальной форме Коши для первого этапа полёта</a:t>
            </a:r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0F0E190-E6F9-4CD6-AEB3-6FE9247C5B4D}"/>
                  </a:ext>
                </a:extLst>
              </p:cNvPr>
              <p:cNvSpPr txBox="1"/>
              <p:nvPr/>
            </p:nvSpPr>
            <p:spPr>
              <a:xfrm>
                <a:off x="1578923" y="1695432"/>
                <a:ext cx="6115050" cy="45866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ru-RU" sz="23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sz="23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ru-RU" sz="23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acc>
                                <m:accPr>
                                  <m:chr m:val="̇"/>
                                  <m:ctrlPr>
                                    <a:rPr lang="ru-RU" sz="23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ru-RU" sz="23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  <m:r>
                                <a:rPr lang="ru-RU" sz="23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ru-RU" sz="23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3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ru-RU" sz="23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ru-RU" sz="23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</m:t>
                              </m:r>
                            </m:e>
                            <m:e>
                              <m:r>
                                <a:rPr lang="ru-RU" sz="23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sSub>
                                <m:sSubPr>
                                  <m:ctrlPr>
                                    <a:rPr lang="ru-RU" sz="23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ru-RU" sz="23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ru-RU" sz="23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ru-RU" sz="23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ru-RU" sz="23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ru-RU" sz="23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ctrlPr>
                                        <a:rPr lang="ru-RU" sz="23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ru-RU" sz="23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sz="23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𝑈</m:t>
                                          </m:r>
                                        </m:e>
                                        <m:sub>
                                          <m:r>
                                            <a:rPr lang="ru-RU" sz="230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ru-RU" sz="23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sz="23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ru-RU" sz="230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ru-RU" sz="230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f>
                                        <m:fPr>
                                          <m:ctrlPr>
                                            <a:rPr lang="ru-RU" sz="23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ru-RU" sz="230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>
                                            <a:rPr lang="ru-RU" sz="230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r>
                                        <a:rPr lang="ru-RU" sz="23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  <m:sSub>
                                        <m:sSubPr>
                                          <m:ctrlPr>
                                            <a:rPr lang="ru-RU" sz="23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sz="23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𝜌</m:t>
                                          </m:r>
                                        </m:e>
                                        <m:sub>
                                          <m:r>
                                            <a:rPr lang="ru-RU" sz="230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sSup>
                                        <m:sSupPr>
                                          <m:ctrlPr>
                                            <a:rPr lang="ru-RU" sz="23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ru-RU" sz="23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ru-RU" sz="23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ru-RU" sz="2300" i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f>
                                                <m:fPr>
                                                  <m:ctrlPr>
                                                    <a:rPr lang="ru-RU" sz="2300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r>
                                                    <a:rPr lang="ru-RU" sz="2300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𝑔</m:t>
                                                  </m:r>
                                                  <m:r>
                                                    <a:rPr lang="ru-RU" sz="2300" i="0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⋅</m:t>
                                                  </m:r>
                                                  <m:r>
                                                    <a:rPr lang="ru-RU" sz="2300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𝜇</m:t>
                                                  </m:r>
                                                  <m:r>
                                                    <a:rPr lang="ru-RU" sz="2300" i="0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⋅</m:t>
                                                  </m:r>
                                                  <m:r>
                                                    <m:rPr>
                                                      <m:sty m:val="p"/>
                                                    </m:rPr>
                                                    <a:rPr lang="ru-RU" sz="2300" i="0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y</m:t>
                                                  </m:r>
                                                </m:num>
                                                <m:den>
                                                  <m:r>
                                                    <a:rPr lang="ru-RU" sz="2300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𝑅</m:t>
                                                  </m:r>
                                                  <m:r>
                                                    <a:rPr lang="ru-RU" sz="2300" i="0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⋅</m:t>
                                                  </m:r>
                                                  <m:r>
                                                    <a:rPr lang="ru-RU" sz="2300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𝑇</m:t>
                                                  </m:r>
                                                </m:den>
                                              </m:f>
                                            </m:e>
                                          </m:d>
                                        </m:sup>
                                      </m:sSup>
                                      <m:r>
                                        <a:rPr lang="ru-RU" sz="23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𝑆𝑣</m:t>
                                      </m:r>
                                    </m:e>
                                  </m:d>
                                  <m:r>
                                    <a:rPr lang="ru-RU" sz="23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ru-RU" sz="23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  <m:d>
                                    <m:dPr>
                                      <m:ctrlPr>
                                        <a:rPr lang="ru-RU" sz="23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ru-RU" sz="23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sz="23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  <m:sub>
                                          <m:r>
                                            <a:rPr lang="ru-RU" sz="230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a:rPr lang="ru-RU" sz="230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ru-RU" sz="23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sz="23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𝛽</m:t>
                                          </m:r>
                                        </m:e>
                                        <m:sub>
                                          <m:r>
                                            <a:rPr lang="ru-RU" sz="230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ru-RU" sz="23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num>
                                <m:den>
                                  <m:sSub>
                                    <m:sSubPr>
                                      <m:ctrlPr>
                                        <a:rPr lang="ru-RU" sz="23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23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ru-RU" sz="230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ru-RU" sz="23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ru-RU" sz="23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23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ru-RU" sz="230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ru-RU" sz="23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den>
                              </m:f>
                              <m:r>
                                <a:rPr lang="ru-RU" sz="23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</m:t>
                              </m:r>
                            </m:e>
                            <m:e>
                              <m:r>
                                <a:rPr lang="ru-RU" sz="23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acc>
                                <m:accPr>
                                  <m:chr m:val="̇"/>
                                  <m:ctrlPr>
                                    <a:rPr lang="ru-RU" sz="23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ru-RU" sz="23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  <m:r>
                                <a:rPr lang="ru-RU" sz="23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ru-RU" sz="23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3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ru-RU" sz="23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ru-RU" sz="23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</m:t>
                              </m:r>
                            </m:e>
                            <m:e>
                              <m:r>
                                <a:rPr lang="ru-RU" sz="23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sSub>
                                <m:sSubPr>
                                  <m:ctrlPr>
                                    <a:rPr lang="ru-RU" sz="23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ru-RU" sz="23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ru-RU" sz="23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ru-RU" sz="23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ru-RU" sz="23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ru-RU" sz="23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ctrlPr>
                                        <a:rPr lang="ru-RU" sz="23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ru-RU" sz="23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sz="23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𝑈</m:t>
                                          </m:r>
                                        </m:e>
                                        <m:sub>
                                          <m:r>
                                            <a:rPr lang="ru-RU" sz="230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ru-RU" sz="23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sz="23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ru-RU" sz="230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ru-RU" sz="230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f>
                                        <m:fPr>
                                          <m:ctrlPr>
                                            <a:rPr lang="ru-RU" sz="23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ru-RU" sz="230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>
                                            <a:rPr lang="ru-RU" sz="230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r>
                                        <a:rPr lang="ru-RU" sz="23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  <m:sSub>
                                        <m:sSubPr>
                                          <m:ctrlPr>
                                            <a:rPr lang="ru-RU" sz="23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sz="23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𝜌</m:t>
                                          </m:r>
                                        </m:e>
                                        <m:sub>
                                          <m:r>
                                            <a:rPr lang="ru-RU" sz="230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sSup>
                                        <m:sSupPr>
                                          <m:ctrlPr>
                                            <a:rPr lang="ru-RU" sz="23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ru-RU" sz="23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ru-RU" sz="23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ru-RU" sz="2300" i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f>
                                                <m:fPr>
                                                  <m:ctrlPr>
                                                    <a:rPr lang="ru-RU" sz="2300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r>
                                                    <a:rPr lang="ru-RU" sz="2300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𝑔</m:t>
                                                  </m:r>
                                                  <m:r>
                                                    <a:rPr lang="ru-RU" sz="2300" i="0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⋅</m:t>
                                                  </m:r>
                                                  <m:r>
                                                    <a:rPr lang="ru-RU" sz="2300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𝑀</m:t>
                                                  </m:r>
                                                  <m:r>
                                                    <a:rPr lang="ru-RU" sz="2300" i="0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⋅</m:t>
                                                  </m:r>
                                                  <m:r>
                                                    <a:rPr lang="ru-RU" sz="2300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</m:num>
                                                <m:den>
                                                  <m:r>
                                                    <a:rPr lang="ru-RU" sz="2300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𝑅</m:t>
                                                  </m:r>
                                                  <m:r>
                                                    <a:rPr lang="ru-RU" sz="2300" i="0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⋅</m:t>
                                                  </m:r>
                                                  <m:r>
                                                    <a:rPr lang="ru-RU" sz="2300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𝑇</m:t>
                                                  </m:r>
                                                </m:den>
                                              </m:f>
                                            </m:e>
                                          </m:d>
                                        </m:sup>
                                      </m:sSup>
                                      <m:r>
                                        <a:rPr lang="ru-RU" sz="23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𝑆𝑣</m:t>
                                      </m:r>
                                    </m:e>
                                  </m:d>
                                  <m:r>
                                    <a:rPr lang="ru-RU" sz="23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ru-RU" sz="23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  <m:d>
                                    <m:dPr>
                                      <m:ctrlPr>
                                        <a:rPr lang="ru-RU" sz="23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ru-RU" sz="23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sz="23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  <m:sub>
                                          <m:r>
                                            <a:rPr lang="ru-RU" sz="230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a:rPr lang="ru-RU" sz="230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ru-RU" sz="23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sz="23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𝛽</m:t>
                                          </m:r>
                                        </m:e>
                                        <m:sub>
                                          <m:r>
                                            <a:rPr lang="ru-RU" sz="230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ru-RU" sz="23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  <m:r>
                                    <a:rPr lang="ru-RU" sz="23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lang="ru-RU" sz="23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d>
                                        <m:dPr>
                                          <m:begChr m:val=""/>
                                          <m:ctrlPr>
                                            <a:rPr lang="ru-RU" sz="23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ru-RU" sz="23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𝐺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ru-RU" sz="230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M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ru-RU" sz="23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d>
                                                <m:dPr>
                                                  <m:endChr m:val=""/>
                                                  <m:ctrlPr>
                                                    <a:rPr lang="ru-RU" sz="2300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ru-RU" sz="2300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𝑚</m:t>
                                                  </m:r>
                                                </m:e>
                                              </m:d>
                                            </m:e>
                                            <m:sub>
                                              <m:r>
                                                <a:rPr lang="ru-RU" sz="2300" i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sub>
                                          </m:sSub>
                                          <m:r>
                                            <a:rPr lang="ru-RU" sz="230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ru-RU" sz="23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ru-RU" sz="23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e>
                                            <m:sub>
                                              <m:r>
                                                <a:rPr lang="ru-RU" sz="2300" i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  <m:r>
                                            <a:rPr lang="ru-RU" sz="23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</m:d>
                                    </m:num>
                                    <m:den>
                                      <m:sSup>
                                        <m:sSupPr>
                                          <m:ctrlPr>
                                            <a:rPr lang="ru-RU" sz="23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ru-RU" sz="23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ru-RU" sz="23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𝑅</m:t>
                                              </m:r>
                                              <m:r>
                                                <a:rPr lang="ru-RU" sz="2300" i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+</m:t>
                                              </m:r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ru-RU" sz="2300" i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y</m:t>
                                              </m:r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ru-RU" sz="230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den>
                                  </m:f>
                                </m:num>
                                <m:den>
                                  <m:sSub>
                                    <m:sSubPr>
                                      <m:ctrlPr>
                                        <a:rPr lang="ru-RU" sz="23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23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ru-RU" sz="230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ru-RU" sz="23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ru-RU" sz="23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23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ru-RU" sz="230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ru-RU" sz="23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den>
                              </m:f>
                              <m:r>
                                <a:rPr lang="ru-RU" sz="23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                                                                                                              </m:t>
                              </m:r>
                            </m:e>
                            <m:e>
                              <m:r>
                                <a:rPr lang="ru-RU" sz="23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ru-RU" sz="23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ru-RU" sz="23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ad>
                                <m:radPr>
                                  <m:degHide m:val="on"/>
                                  <m:ctrlPr>
                                    <a:rPr lang="ru-RU" sz="23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bSup>
                                    <m:sSubSupPr>
                                      <m:ctrlPr>
                                        <a:rPr lang="ru-RU" sz="23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ru-RU" sz="23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ru-RU" sz="23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  <m:sup>
                                      <m:r>
                                        <a:rPr lang="ru-RU" sz="230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a:rPr lang="ru-RU" sz="23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Sup>
                                    <m:sSubSupPr>
                                      <m:ctrlPr>
                                        <a:rPr lang="ru-RU" sz="23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ru-RU" sz="23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ru-RU" sz="23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  <m:sup>
                                      <m:r>
                                        <a:rPr lang="ru-RU" sz="230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rad>
                              <m:r>
                                <a:rPr lang="ru-RU" sz="23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</m:t>
                              </m:r>
                            </m:e>
                            <m:e>
                              <m:r>
                                <a:rPr lang="ru-RU" sz="23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ru-RU" sz="23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ru-RU" sz="23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sSub>
                                <m:sSubPr>
                                  <m:ctrlPr>
                                    <a:rPr lang="ru-RU" sz="23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3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ru-RU" sz="23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ru-RU" sz="23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</m:t>
                              </m:r>
                            </m:e>
                            <m:e>
                              <m:r>
                                <a:rPr lang="ru-RU" sz="23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&amp;                                                                      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ru-RU" sz="23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xmlns="" id="{70F0E190-E6F9-4CD6-AEB3-6FE9247C5B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8923" y="1695432"/>
                <a:ext cx="6115050" cy="4586640"/>
              </a:xfrm>
              <a:prstGeom prst="rect">
                <a:avLst/>
              </a:prstGeom>
              <a:blipFill>
                <a:blip r:embed="rId2" cstate="print"/>
                <a:stretch>
                  <a:fillRect r="-3778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7A20E305-06A5-41B4-8C2F-CCD27307DDB5}"/>
              </a:ext>
            </a:extLst>
          </p:cNvPr>
          <p:cNvSpPr txBox="1"/>
          <p:nvPr/>
        </p:nvSpPr>
        <p:spPr>
          <a:xfrm>
            <a:off x="6173804" y="6144488"/>
            <a:ext cx="3891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Продолжение на следующем слайде </a:t>
            </a:r>
          </a:p>
        </p:txBody>
      </p:sp>
      <p:cxnSp>
        <p:nvCxnSpPr>
          <p:cNvPr id="9" name="Прямая со стрелкой 8">
            <a:extLst>
              <a:ext uri="{FF2B5EF4-FFF2-40B4-BE49-F238E27FC236}">
                <a16:creationId xmlns:a16="http://schemas.microsoft.com/office/drawing/2014/main" xmlns="" id="{04CA92CE-F1DF-4146-83E7-5DE644D1DB74}"/>
              </a:ext>
            </a:extLst>
          </p:cNvPr>
          <p:cNvCxnSpPr/>
          <p:nvPr/>
        </p:nvCxnSpPr>
        <p:spPr>
          <a:xfrm>
            <a:off x="9994686" y="6023963"/>
            <a:ext cx="0" cy="4898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98C6F64A-1831-A6C0-9527-9737877BA4E6}"/>
              </a:ext>
            </a:extLst>
          </p:cNvPr>
          <p:cNvSpPr txBox="1"/>
          <p:nvPr/>
        </p:nvSpPr>
        <p:spPr>
          <a:xfrm>
            <a:off x="11533720" y="6104092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dirty="0"/>
              <a:t>7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xmlns="" val="4657414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xmlns="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C21BCEF-F0F7-4115-8DEA-901E12B5A4AE}"/>
                  </a:ext>
                </a:extLst>
              </p:cNvPr>
              <p:cNvSpPr txBox="1"/>
              <p:nvPr/>
            </p:nvSpPr>
            <p:spPr>
              <a:xfrm>
                <a:off x="648698" y="1382628"/>
                <a:ext cx="6096000" cy="45152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ru-RU" sz="2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sz="2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ru-RU" sz="2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acc>
                                <m:accPr>
                                  <m:chr m:val="̇"/>
                                  <m:ctrlPr>
                                    <a:rPr lang="ru-RU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ru-RU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  <m:r>
                                <a:rPr lang="ru-RU" sz="22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ru-RU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ru-RU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ru-RU" sz="22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</m:t>
                              </m:r>
                            </m:e>
                            <m:e>
                              <m:r>
                                <a:rPr lang="ru-RU" sz="22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sSub>
                                <m:sSubPr>
                                  <m:ctrlPr>
                                    <a:rPr lang="ru-RU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ru-RU" sz="2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ru-RU" sz="2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ru-RU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ru-RU" sz="22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ru-RU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ctrlPr>
                                        <a:rPr lang="ru-RU" sz="2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ru-RU" sz="2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sz="2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𝑈</m:t>
                                          </m:r>
                                        </m:e>
                                        <m:sub>
                                          <m:r>
                                            <a:rPr lang="ru-RU" sz="220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ru-RU" sz="2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sz="2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ru-RU" sz="220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lang="ru-RU" sz="220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f>
                                        <m:fPr>
                                          <m:ctrlPr>
                                            <a:rPr lang="ru-RU" sz="2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ru-RU" sz="220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>
                                            <a:rPr lang="ru-RU" sz="220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r>
                                        <a:rPr lang="ru-RU" sz="2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  <m:sSub>
                                        <m:sSubPr>
                                          <m:ctrlPr>
                                            <a:rPr lang="ru-RU" sz="2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sz="2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𝜌</m:t>
                                          </m:r>
                                        </m:e>
                                        <m:sub>
                                          <m:r>
                                            <a:rPr lang="ru-RU" sz="220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sSup>
                                        <m:sSupPr>
                                          <m:ctrlPr>
                                            <a:rPr lang="ru-RU" sz="2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ru-RU" sz="2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ru-RU" sz="22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ru-RU" sz="2200" i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f>
                                                <m:fPr>
                                                  <m:ctrlPr>
                                                    <a:rPr lang="ru-RU" sz="2200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r>
                                                    <a:rPr lang="ru-RU" sz="2200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𝑔</m:t>
                                                  </m:r>
                                                  <m:r>
                                                    <a:rPr lang="ru-RU" sz="2200" i="0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⋅</m:t>
                                                  </m:r>
                                                  <m:r>
                                                    <a:rPr lang="ru-RU" sz="2200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𝜇</m:t>
                                                  </m:r>
                                                  <m:r>
                                                    <a:rPr lang="ru-RU" sz="2200" i="0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⋅</m:t>
                                                  </m:r>
                                                  <m:r>
                                                    <m:rPr>
                                                      <m:sty m:val="p"/>
                                                    </m:rPr>
                                                    <a:rPr lang="ru-RU" sz="2200" i="0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y</m:t>
                                                  </m:r>
                                                </m:num>
                                                <m:den>
                                                  <m:r>
                                                    <a:rPr lang="ru-RU" sz="2200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𝑅</m:t>
                                                  </m:r>
                                                  <m:r>
                                                    <a:rPr lang="ru-RU" sz="2200" i="0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⋅</m:t>
                                                  </m:r>
                                                  <m:r>
                                                    <a:rPr lang="ru-RU" sz="2200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𝑇</m:t>
                                                  </m:r>
                                                </m:den>
                                              </m:f>
                                            </m:e>
                                          </m:d>
                                        </m:sup>
                                      </m:sSup>
                                      <m:r>
                                        <a:rPr lang="ru-RU" sz="2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𝑆𝑣</m:t>
                                      </m:r>
                                    </m:e>
                                  </m:d>
                                  <m:r>
                                    <a:rPr lang="ru-RU" sz="22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ru-RU" sz="22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  <m:d>
                                    <m:dPr>
                                      <m:ctrlPr>
                                        <a:rPr lang="ru-RU" sz="2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ru-RU" sz="2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sz="2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  <m:sub>
                                          <m:r>
                                            <a:rPr lang="ru-RU" sz="220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a:rPr lang="ru-RU" sz="220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ru-RU" sz="2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sz="2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𝛽</m:t>
                                          </m:r>
                                        </m:e>
                                        <m:sub>
                                          <m:r>
                                            <a:rPr lang="ru-RU" sz="220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ru-RU" sz="2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sz="2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ru-RU" sz="220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ru-RU" sz="220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− </m:t>
                                      </m:r>
                                      <m:sSub>
                                        <m:sSubPr>
                                          <m:ctrlPr>
                                            <a:rPr lang="ru-RU" sz="2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sz="2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𝛽</m:t>
                                          </m:r>
                                        </m:e>
                                        <m:sub>
                                          <m:r>
                                            <a:rPr lang="ru-RU" sz="220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ru-RU" sz="2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ru-RU" sz="2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ru-RU" sz="220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 − 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ru-RU" sz="22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ru-RU" sz="22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e>
                                            <m:sub>
                                              <m:r>
                                                <a:rPr lang="ru-RU" sz="2200" i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ru-RU" sz="220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d>
                                </m:num>
                                <m:den>
                                  <m:sSub>
                                    <m:sSubPr>
                                      <m:ctrlPr>
                                        <a:rPr lang="ru-RU" sz="2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2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ru-RU" sz="220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ru-RU" sz="22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ru-RU" sz="2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2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ru-RU" sz="220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ru-RU" sz="22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d>
                                    <m:dPr>
                                      <m:ctrlPr>
                                        <a:rPr lang="ru-RU" sz="2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ru-RU" sz="2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ru-RU" sz="220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 </m:t>
                                      </m:r>
                                      <m:sSub>
                                        <m:sSubPr>
                                          <m:ctrlPr>
                                            <a:rPr lang="ru-RU" sz="2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sz="2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ru-RU" sz="220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</m:den>
                              </m:f>
                              <m:r>
                                <a:rPr lang="ru-RU" sz="22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</m:t>
                              </m:r>
                            </m:e>
                            <m:e>
                              <m:r>
                                <a:rPr lang="ru-RU" sz="22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acc>
                                <m:accPr>
                                  <m:chr m:val="̇"/>
                                  <m:ctrlPr>
                                    <a:rPr lang="ru-RU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ru-RU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  <m:r>
                                <a:rPr lang="ru-RU" sz="22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ru-RU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ru-RU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ru-RU" sz="22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</m:t>
                              </m:r>
                            </m:e>
                            <m:e>
                              <m:r>
                                <a:rPr lang="ru-RU" sz="22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sSub>
                                <m:sSubPr>
                                  <m:ctrlPr>
                                    <a:rPr lang="ru-RU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ru-RU" sz="2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ru-RU" sz="2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ru-RU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ru-RU" sz="22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ru-RU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ctrlPr>
                                        <a:rPr lang="ru-RU" sz="2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ru-RU" sz="2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sz="2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𝑈</m:t>
                                          </m:r>
                                        </m:e>
                                        <m:sub>
                                          <m:r>
                                            <a:rPr lang="ru-RU" sz="220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ru-RU" sz="2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sz="2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ru-RU" sz="220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ru-RU" sz="220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f>
                                        <m:fPr>
                                          <m:ctrlPr>
                                            <a:rPr lang="ru-RU" sz="2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ru-RU" sz="220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>
                                            <a:rPr lang="ru-RU" sz="220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r>
                                        <a:rPr lang="ru-RU" sz="2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  <m:sSub>
                                        <m:sSubPr>
                                          <m:ctrlPr>
                                            <a:rPr lang="ru-RU" sz="2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sz="2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𝜌</m:t>
                                          </m:r>
                                        </m:e>
                                        <m:sub>
                                          <m:r>
                                            <a:rPr lang="ru-RU" sz="220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sSup>
                                        <m:sSupPr>
                                          <m:ctrlPr>
                                            <a:rPr lang="ru-RU" sz="2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ru-RU" sz="2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ru-RU" sz="22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ru-RU" sz="2200" i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f>
                                                <m:fPr>
                                                  <m:ctrlPr>
                                                    <a:rPr lang="ru-RU" sz="2200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r>
                                                    <a:rPr lang="ru-RU" sz="2200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𝑔</m:t>
                                                  </m:r>
                                                  <m:r>
                                                    <a:rPr lang="ru-RU" sz="2200" i="0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⋅</m:t>
                                                  </m:r>
                                                  <m:r>
                                                    <a:rPr lang="ru-RU" sz="2200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𝑀</m:t>
                                                  </m:r>
                                                  <m:r>
                                                    <a:rPr lang="ru-RU" sz="2200" i="0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⋅</m:t>
                                                  </m:r>
                                                  <m:r>
                                                    <a:rPr lang="ru-RU" sz="2200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</m:num>
                                                <m:den>
                                                  <m:r>
                                                    <a:rPr lang="ru-RU" sz="2200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𝑅</m:t>
                                                  </m:r>
                                                  <m:r>
                                                    <a:rPr lang="ru-RU" sz="2200" i="0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⋅</m:t>
                                                  </m:r>
                                                  <m:r>
                                                    <a:rPr lang="ru-RU" sz="2200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𝑇</m:t>
                                                  </m:r>
                                                </m:den>
                                              </m:f>
                                            </m:e>
                                          </m:d>
                                        </m:sup>
                                      </m:sSup>
                                      <m:r>
                                        <a:rPr lang="ru-RU" sz="2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𝑆𝑣</m:t>
                                      </m:r>
                                    </m:e>
                                  </m:d>
                                  <m:r>
                                    <a:rPr lang="ru-RU" sz="22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ru-RU" sz="22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  <m:d>
                                    <m:dPr>
                                      <m:ctrlPr>
                                        <a:rPr lang="ru-RU" sz="2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ru-RU" sz="2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sz="2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  <m:sub>
                                          <m:r>
                                            <a:rPr lang="ru-RU" sz="220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a:rPr lang="ru-RU" sz="220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ru-RU" sz="2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sz="2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𝛽</m:t>
                                          </m:r>
                                        </m:e>
                                        <m:sub>
                                          <m:r>
                                            <a:rPr lang="ru-RU" sz="220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ru-RU" sz="2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sz="2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ru-RU" sz="220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ru-RU" sz="220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− </m:t>
                                      </m:r>
                                      <m:sSub>
                                        <m:sSubPr>
                                          <m:ctrlPr>
                                            <a:rPr lang="ru-RU" sz="2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sz="2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𝛽</m:t>
                                          </m:r>
                                        </m:e>
                                        <m:sub>
                                          <m:r>
                                            <a:rPr lang="ru-RU" sz="220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ru-RU" sz="2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ru-RU" sz="2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ru-RU" sz="220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 − 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ru-RU" sz="22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ru-RU" sz="22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e>
                                            <m:sub>
                                              <m:r>
                                                <a:rPr lang="ru-RU" sz="2200" i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ru-RU" sz="220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d>
                                  <m:r>
                                    <a:rPr lang="ru-RU" sz="22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lang="ru-RU" sz="2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d>
                                        <m:dPr>
                                          <m:begChr m:val=""/>
                                          <m:ctrlPr>
                                            <a:rPr lang="ru-RU" sz="2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ru-RU" sz="2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𝐺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ru-RU" sz="220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M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ru-RU" sz="22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d>
                                                <m:dPr>
                                                  <m:endChr m:val=""/>
                                                  <m:ctrlPr>
                                                    <a:rPr lang="ru-RU" sz="2200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ru-RU" sz="2200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𝑚</m:t>
                                                  </m:r>
                                                </m:e>
                                              </m:d>
                                            </m:e>
                                            <m:sub>
                                              <m:r>
                                                <a:rPr lang="ru-RU" sz="2200" i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  <m:r>
                                            <a:rPr lang="ru-RU" sz="220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ru-RU" sz="22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ru-RU" sz="22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e>
                                            <m:sub>
                                              <m:r>
                                                <a:rPr lang="ru-RU" sz="2200" i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  <m:r>
                                            <a:rPr lang="ru-RU" sz="220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∙</m:t>
                                          </m:r>
                                          <m:d>
                                            <m:dPr>
                                              <m:ctrlPr>
                                                <a:rPr lang="ru-RU" sz="22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ru-RU" sz="22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  <m:r>
                                                <a:rPr lang="ru-RU" sz="2200" i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− 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ru-RU" sz="2200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ru-RU" sz="2200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𝑡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ru-RU" sz="2200" i="0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d>
                                    </m:num>
                                    <m:den>
                                      <m:sSup>
                                        <m:sSupPr>
                                          <m:ctrlPr>
                                            <a:rPr lang="ru-RU" sz="2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ru-RU" sz="22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ru-RU" sz="22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𝑅</m:t>
                                              </m:r>
                                              <m:r>
                                                <a:rPr lang="ru-RU" sz="2200" i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+</m:t>
                                              </m:r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ru-RU" sz="2200" i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y</m:t>
                                              </m:r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ru-RU" sz="220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den>
                                  </m:f>
                                </m:num>
                                <m:den>
                                  <m:sSub>
                                    <m:sSubPr>
                                      <m:ctrlPr>
                                        <a:rPr lang="ru-RU" sz="2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2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ru-RU" sz="220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ru-RU" sz="22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ru-RU" sz="2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2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ru-RU" sz="220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ru-RU" sz="22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d>
                                    <m:dPr>
                                      <m:ctrlPr>
                                        <a:rPr lang="ru-RU" sz="2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ru-RU" sz="2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ru-RU" sz="220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 </m:t>
                                      </m:r>
                                      <m:sSub>
                                        <m:sSubPr>
                                          <m:ctrlPr>
                                            <a:rPr lang="ru-RU" sz="2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sz="2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ru-RU" sz="220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</m:den>
                              </m:f>
                              <m:r>
                                <a:rPr lang="ru-RU" sz="22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                                                                                                      </m:t>
                              </m:r>
                            </m:e>
                            <m:e>
                              <m:r>
                                <a:rPr lang="ru-RU" sz="22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ru-RU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ru-RU" sz="22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ad>
                                <m:radPr>
                                  <m:degHide m:val="on"/>
                                  <m:ctrlPr>
                                    <a:rPr lang="ru-RU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bSup>
                                    <m:sSubSupPr>
                                      <m:ctrlPr>
                                        <a:rPr lang="ru-RU" sz="2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ru-RU" sz="2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ru-RU" sz="2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  <m:sup>
                                      <m:r>
                                        <a:rPr lang="ru-RU" sz="220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a:rPr lang="ru-RU" sz="22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Sup>
                                    <m:sSubSupPr>
                                      <m:ctrlPr>
                                        <a:rPr lang="ru-RU" sz="2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ru-RU" sz="2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ru-RU" sz="2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  <m:sup>
                                      <m:r>
                                        <a:rPr lang="ru-RU" sz="220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rad>
                              <m:r>
                                <a:rPr lang="ru-RU" sz="22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</m:t>
                              </m:r>
                            </m:e>
                            <m:e>
                              <m:r>
                                <a:rPr lang="ru-RU" sz="22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sSub>
                                <m:sSubPr>
                                  <m:ctrlPr>
                                    <a:rPr lang="ru-RU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2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ru-RU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ru-RU" sz="22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ru-RU" sz="22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ru-RU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ru-RU" sz="22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sSub>
                                <m:sSubPr>
                                  <m:ctrlPr>
                                    <a:rPr lang="ru-RU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ru-RU" sz="22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ru-RU" sz="22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</m:t>
                              </m:r>
                            </m:e>
                            <m:e>
                              <m:r>
                                <a:rPr lang="ru-RU" sz="22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&amp;                                                                      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ru-RU" sz="22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xmlns="" id="{3C21BCEF-F0F7-4115-8DEA-901E12B5A4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698" y="1382628"/>
                <a:ext cx="6096000" cy="4515275"/>
              </a:xfrm>
              <a:prstGeom prst="rect">
                <a:avLst/>
              </a:prstGeom>
              <a:blipFill>
                <a:blip r:embed="rId2" cstate="print"/>
                <a:stretch>
                  <a:fillRect r="-815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6581ABDD-3FC3-435E-AC6C-E3EE93511790}"/>
              </a:ext>
            </a:extLst>
          </p:cNvPr>
          <p:cNvSpPr txBox="1"/>
          <p:nvPr/>
        </p:nvSpPr>
        <p:spPr>
          <a:xfrm>
            <a:off x="500743" y="587544"/>
            <a:ext cx="5372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Продолжение предыдущего слайда</a:t>
            </a:r>
          </a:p>
        </p:txBody>
      </p:sp>
      <p:cxnSp>
        <p:nvCxnSpPr>
          <p:cNvPr id="6" name="Прямая со стрелкой 5">
            <a:extLst>
              <a:ext uri="{FF2B5EF4-FFF2-40B4-BE49-F238E27FC236}">
                <a16:creationId xmlns:a16="http://schemas.microsoft.com/office/drawing/2014/main" xmlns="" id="{7264FB8A-01A5-42CE-BF08-6C6BE61C3ED4}"/>
              </a:ext>
            </a:extLst>
          </p:cNvPr>
          <p:cNvCxnSpPr/>
          <p:nvPr/>
        </p:nvCxnSpPr>
        <p:spPr>
          <a:xfrm flipV="1">
            <a:off x="500743" y="484414"/>
            <a:ext cx="0" cy="5755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2BE6C800-D0C5-2998-7641-BA4DB027CFD2}"/>
              </a:ext>
            </a:extLst>
          </p:cNvPr>
          <p:cNvSpPr txBox="1"/>
          <p:nvPr/>
        </p:nvSpPr>
        <p:spPr>
          <a:xfrm>
            <a:off x="11533720" y="6104092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dirty="0"/>
              <a:t>8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xmlns="" val="38132523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xmlns="" id="{E2383FCD-589B-4A64-B35E-5FCEAE83BFF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-96" r="12491"/>
          <a:stretch/>
        </p:blipFill>
        <p:spPr>
          <a:xfrm>
            <a:off x="1854455" y="941380"/>
            <a:ext cx="8104052" cy="552405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B46A35F0-F783-4301-ACF3-BE54BE453664}"/>
              </a:ext>
            </a:extLst>
          </p:cNvPr>
          <p:cNvSpPr txBox="1"/>
          <p:nvPr/>
        </p:nvSpPr>
        <p:spPr>
          <a:xfrm>
            <a:off x="344245" y="295049"/>
            <a:ext cx="6309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latin typeface="+mj-lt"/>
              </a:rPr>
              <a:t>Программная реализация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ABDFD4C4-2B58-4AB9-8B87-0C510B7CAD03}"/>
              </a:ext>
            </a:extLst>
          </p:cNvPr>
          <p:cNvSpPr txBox="1"/>
          <p:nvPr/>
        </p:nvSpPr>
        <p:spPr>
          <a:xfrm>
            <a:off x="5906481" y="941380"/>
            <a:ext cx="450250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u="sng" dirty="0">
                <a:solidFill>
                  <a:schemeClr val="bg1"/>
                </a:solidFill>
              </a:rPr>
              <a:t>Решение уравнений </a:t>
            </a:r>
            <a:br>
              <a:rPr lang="ru-RU" sz="2800" u="sng" dirty="0">
                <a:solidFill>
                  <a:schemeClr val="bg1"/>
                </a:solidFill>
              </a:rPr>
            </a:br>
            <a:r>
              <a:rPr lang="ru-RU" sz="2800" u="sng" dirty="0">
                <a:solidFill>
                  <a:schemeClr val="bg1"/>
                </a:solidFill>
              </a:rPr>
              <a:t>и извлечение результатов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B47CC89F-E0B1-BC82-DF03-6EE48AA57B68}"/>
              </a:ext>
            </a:extLst>
          </p:cNvPr>
          <p:cNvSpPr txBox="1"/>
          <p:nvPr/>
        </p:nvSpPr>
        <p:spPr>
          <a:xfrm>
            <a:off x="11533720" y="6104092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dirty="0"/>
              <a:t>9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xmlns="" val="2758071134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Apex</Template>
  <TotalTime>1101</TotalTime>
  <Words>335</Words>
  <Application>Microsoft Office PowerPoint</Application>
  <PresentationFormat>Произвольный</PresentationFormat>
  <Paragraphs>77</Paragraphs>
  <Slides>23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23</vt:i4>
      </vt:variant>
    </vt:vector>
  </HeadingPairs>
  <TitlesOfParts>
    <vt:vector size="24" baseType="lpstr">
      <vt:lpstr>Тема Office</vt:lpstr>
      <vt:lpstr>Миссия «Аполлон-11»</vt:lpstr>
      <vt:lpstr>Введение</vt:lpstr>
      <vt:lpstr>Слайд 3</vt:lpstr>
      <vt:lpstr>Описание миссии</vt:lpstr>
      <vt:lpstr>Физическая и математическая модели</vt:lpstr>
      <vt:lpstr>Слайд 6</vt:lpstr>
      <vt:lpstr>Слайд 7</vt:lpstr>
      <vt:lpstr>Слайд 8</vt:lpstr>
      <vt:lpstr>Слайд 9</vt:lpstr>
      <vt:lpstr>Слайд 10</vt:lpstr>
      <vt:lpstr>Слайд 11</vt:lpstr>
      <vt:lpstr>Слайд 12</vt:lpstr>
      <vt:lpstr>Слайд 13</vt:lpstr>
      <vt:lpstr>Слайд 14</vt:lpstr>
      <vt:lpstr>Слайд 15</vt:lpstr>
      <vt:lpstr>Слайд 16</vt:lpstr>
      <vt:lpstr>Слайд 17</vt:lpstr>
      <vt:lpstr>Слайд 18</vt:lpstr>
      <vt:lpstr>Слайд 19</vt:lpstr>
      <vt:lpstr>Слайд 20</vt:lpstr>
      <vt:lpstr>Слайд 21</vt:lpstr>
      <vt:lpstr>Заключение</vt:lpstr>
      <vt:lpstr>Слайд 23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Миссия «Аполлон-11»</dc:title>
  <dc:creator>Павел Жабский</dc:creator>
  <cp:lastModifiedBy>User</cp:lastModifiedBy>
  <cp:revision>49</cp:revision>
  <dcterms:created xsi:type="dcterms:W3CDTF">2024-12-22T13:27:10Z</dcterms:created>
  <dcterms:modified xsi:type="dcterms:W3CDTF">2025-12-24T16:26:51Z</dcterms:modified>
</cp:coreProperties>
</file>